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Default Extension="mp4" ContentType="video/unknown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9" r:id="rId2"/>
    <p:sldId id="260" r:id="rId3"/>
    <p:sldId id="263" r:id="rId4"/>
    <p:sldId id="265" r:id="rId5"/>
    <p:sldId id="272" r:id="rId6"/>
    <p:sldId id="267" r:id="rId7"/>
    <p:sldId id="268" r:id="rId8"/>
    <p:sldId id="270" r:id="rId9"/>
    <p:sldId id="269" r:id="rId10"/>
    <p:sldId id="271" r:id="rId11"/>
    <p:sldId id="266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-824" y="-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12" Type="http://schemas.openxmlformats.org/officeDocument/2006/relationships/image" Target="../media/image34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11" Type="http://schemas.openxmlformats.org/officeDocument/2006/relationships/image" Target="../media/image33.wmf"/><Relationship Id="rId5" Type="http://schemas.openxmlformats.org/officeDocument/2006/relationships/image" Target="../media/image27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D26FD-EF0C-4129-8A14-709858972857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835A-CABD-442E-B63C-820E9EB98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71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F56FEA83-F0C1-4B8A-856F-409F56AC5A33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F461C716-FA49-4386-8F98-6BB09A6C6790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982E19F4-B776-41F3-8D55-F06616685282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A732C910-EB25-49B3-BFDB-9CBD68405126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959A39EA-98A1-4261-A3FA-B5B68A1B0B41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32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9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33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158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1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01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939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06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7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56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29F24-5379-4082-AB40-73D21D6FC528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46.wmf"/><Relationship Id="rId3" Type="http://schemas.openxmlformats.org/officeDocument/2006/relationships/image" Target="../media/image41.png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45.wmf"/><Relationship Id="rId5" Type="http://schemas.openxmlformats.org/officeDocument/2006/relationships/image" Target="../media/image42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44.wmf"/><Relationship Id="rId14" Type="http://schemas.openxmlformats.org/officeDocument/2006/relationships/image" Target="../media/image4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51.wmf"/><Relationship Id="rId5" Type="http://schemas.openxmlformats.org/officeDocument/2006/relationships/image" Target="../media/image48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50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7.jpeg"/><Relationship Id="rId7" Type="http://schemas.openxmlformats.org/officeDocument/2006/relationships/image" Target="../media/image9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explorelearning.com/index.cfm?method=cResource.dspView&amp;ResourceID=340&amp;ClassID=135423" TargetMode="External"/><Relationship Id="rId5" Type="http://schemas.openxmlformats.org/officeDocument/2006/relationships/image" Target="../media/image8.png"/><Relationship Id="rId4" Type="http://schemas.openxmlformats.org/officeDocument/2006/relationships/hyperlink" Target="1.3B%20Geometric_Sequences_Review.tns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8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22.pn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2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27.wmf"/><Relationship Id="rId18" Type="http://schemas.openxmlformats.org/officeDocument/2006/relationships/oleObject" Target="../embeddings/oleObject19.bin"/><Relationship Id="rId26" Type="http://schemas.openxmlformats.org/officeDocument/2006/relationships/oleObject" Target="../embeddings/oleObject23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31.wmf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29.wmf"/><Relationship Id="rId25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8.bin"/><Relationship Id="rId20" Type="http://schemas.openxmlformats.org/officeDocument/2006/relationships/oleObject" Target="../embeddings/oleObject20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26.wmf"/><Relationship Id="rId24" Type="http://schemas.openxmlformats.org/officeDocument/2006/relationships/oleObject" Target="../embeddings/oleObject22.bin"/><Relationship Id="rId5" Type="http://schemas.openxmlformats.org/officeDocument/2006/relationships/image" Target="../media/image23.wmf"/><Relationship Id="rId15" Type="http://schemas.openxmlformats.org/officeDocument/2006/relationships/image" Target="../media/image28.wmf"/><Relationship Id="rId23" Type="http://schemas.openxmlformats.org/officeDocument/2006/relationships/image" Target="../media/image32.wmf"/><Relationship Id="rId10" Type="http://schemas.openxmlformats.org/officeDocument/2006/relationships/oleObject" Target="../embeddings/oleObject15.bin"/><Relationship Id="rId19" Type="http://schemas.openxmlformats.org/officeDocument/2006/relationships/image" Target="../media/image30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17.bin"/><Relationship Id="rId22" Type="http://schemas.openxmlformats.org/officeDocument/2006/relationships/oleObject" Target="../embeddings/oleObject21.bin"/><Relationship Id="rId27" Type="http://schemas.openxmlformats.org/officeDocument/2006/relationships/image" Target="../media/image3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40.wmf"/><Relationship Id="rId3" Type="http://schemas.openxmlformats.org/officeDocument/2006/relationships/image" Target="../media/image41.png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3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9" y="788457"/>
            <a:ext cx="3423618" cy="1367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" y="76200"/>
            <a:ext cx="4263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Math 20-1  </a:t>
            </a:r>
            <a:r>
              <a:rPr lang="en-US" i="1" dirty="0" smtClean="0"/>
              <a:t>Chapter 1 Sequences and Series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29485" y="457200"/>
            <a:ext cx="2576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1.3 Geometric Sequences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137755"/>
            <a:ext cx="1224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Teacher Notes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9" y="1752600"/>
            <a:ext cx="3505200" cy="353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55051"/>
            <a:ext cx="4019550" cy="2001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971800"/>
            <a:ext cx="9096375" cy="15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99" y="4516316"/>
            <a:ext cx="907732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11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Helvetica" charset="0"/>
              </a:rPr>
              <a:t>A ball is dropped from a height of </a:t>
            </a:r>
            <a:r>
              <a:rPr lang="en-US" sz="2000" b="1" dirty="0" smtClean="0">
                <a:solidFill>
                  <a:srgbClr val="000000"/>
                </a:solidFill>
                <a:latin typeface="Helvetica" charset="0"/>
              </a:rPr>
              <a:t>100 </a:t>
            </a:r>
            <a:r>
              <a:rPr lang="en-US" sz="2000" b="1" dirty="0">
                <a:solidFill>
                  <a:srgbClr val="000000"/>
                </a:solidFill>
                <a:latin typeface="Helvetica" charset="0"/>
              </a:rPr>
              <a:t>m.</a:t>
            </a:r>
          </a:p>
          <a:p>
            <a:r>
              <a:rPr lang="en-US" sz="2000" b="1" dirty="0">
                <a:solidFill>
                  <a:srgbClr val="000000"/>
                </a:solidFill>
                <a:latin typeface="Helvetica" charset="0"/>
              </a:rPr>
              <a:t>After each bounce it rises to </a:t>
            </a:r>
            <a:r>
              <a:rPr lang="en-US" sz="2000" b="1" dirty="0" smtClean="0">
                <a:solidFill>
                  <a:srgbClr val="000000"/>
                </a:solidFill>
                <a:latin typeface="Helvetica" charset="0"/>
              </a:rPr>
              <a:t>40% </a:t>
            </a:r>
            <a:r>
              <a:rPr lang="en-US" sz="2000" b="1" dirty="0">
                <a:solidFill>
                  <a:srgbClr val="000000"/>
                </a:solidFill>
                <a:latin typeface="Helvetica" charset="0"/>
              </a:rPr>
              <a:t>of its</a:t>
            </a:r>
          </a:p>
          <a:p>
            <a:r>
              <a:rPr lang="en-US" sz="2000" b="1" dirty="0">
                <a:solidFill>
                  <a:srgbClr val="000000"/>
                </a:solidFill>
                <a:latin typeface="Helvetica" charset="0"/>
              </a:rPr>
              <a:t>previous height</a:t>
            </a:r>
            <a:r>
              <a:rPr lang="en-US" sz="2000" b="1" dirty="0" smtClean="0">
                <a:solidFill>
                  <a:srgbClr val="000000"/>
                </a:solidFill>
                <a:latin typeface="Helvetica" charset="0"/>
              </a:rPr>
              <a:t>.</a:t>
            </a:r>
            <a:endParaRPr lang="en-US" sz="2000" b="1" dirty="0">
              <a:solidFill>
                <a:srgbClr val="000000"/>
              </a:solidFill>
              <a:latin typeface="Helvetica" charset="0"/>
            </a:endParaRPr>
          </a:p>
          <a:p>
            <a:endParaRPr lang="en-US" sz="2000" b="1" dirty="0">
              <a:solidFill>
                <a:srgbClr val="000000"/>
              </a:solidFill>
              <a:latin typeface="Helvetica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Helvetica" charset="0"/>
              </a:rPr>
              <a:t>d) After how many bounces will the ball </a:t>
            </a:r>
            <a:endParaRPr lang="en-US" sz="2000" b="1" dirty="0" smtClean="0">
              <a:solidFill>
                <a:srgbClr val="000000"/>
              </a:solidFill>
              <a:latin typeface="Helvetica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Helvetica" charset="0"/>
              </a:rPr>
              <a:t>   reach </a:t>
            </a:r>
            <a:r>
              <a:rPr lang="en-US" sz="2000" b="1" dirty="0">
                <a:solidFill>
                  <a:srgbClr val="000000"/>
                </a:solidFill>
                <a:latin typeface="Helvetica" charset="0"/>
              </a:rPr>
              <a:t>a height of approximately </a:t>
            </a:r>
            <a:r>
              <a:rPr lang="en-US" sz="2000" b="1" dirty="0" smtClean="0">
                <a:solidFill>
                  <a:srgbClr val="000000"/>
                </a:solidFill>
                <a:latin typeface="Helvetica" charset="0"/>
              </a:rPr>
              <a:t>41 </a:t>
            </a:r>
            <a:r>
              <a:rPr lang="en-US" sz="2000" b="1" dirty="0">
                <a:solidFill>
                  <a:srgbClr val="000000"/>
                </a:solidFill>
                <a:latin typeface="Helvetica" charset="0"/>
              </a:rPr>
              <a:t>cm?</a:t>
            </a:r>
            <a:endParaRPr lang="en-US" sz="1000" dirty="0">
              <a:solidFill>
                <a:srgbClr val="000000"/>
              </a:solidFill>
              <a:latin typeface="Helvetica" charset="0"/>
            </a:endParaRPr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04800"/>
            <a:ext cx="281940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353498"/>
              </p:ext>
            </p:extLst>
          </p:nvPr>
        </p:nvGraphicFramePr>
        <p:xfrm>
          <a:off x="5943600" y="2027564"/>
          <a:ext cx="158750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0" name="Equation" r:id="rId4" imgW="952200" imgH="241200" progId="Equation.DSMT4">
                  <p:embed/>
                </p:oleObj>
              </mc:Choice>
              <mc:Fallback>
                <p:oleObj name="Equation" r:id="rId4" imgW="9522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43600" y="2027564"/>
                        <a:ext cx="1587500" cy="401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1114406"/>
              </p:ext>
            </p:extLst>
          </p:nvPr>
        </p:nvGraphicFramePr>
        <p:xfrm>
          <a:off x="1079500" y="3048000"/>
          <a:ext cx="158750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1" name="Equation" r:id="rId6" imgW="952200" imgH="241200" progId="Equation.DSMT4">
                  <p:embed/>
                </p:oleObj>
              </mc:Choice>
              <mc:Fallback>
                <p:oleObj name="Equation" r:id="rId6" imgW="9522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79500" y="3048000"/>
                        <a:ext cx="1587500" cy="401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711728"/>
              </p:ext>
            </p:extLst>
          </p:nvPr>
        </p:nvGraphicFramePr>
        <p:xfrm>
          <a:off x="828675" y="3590925"/>
          <a:ext cx="182086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2" name="Equation" r:id="rId8" imgW="1091880" imgH="228600" progId="Equation.DSMT4">
                  <p:embed/>
                </p:oleObj>
              </mc:Choice>
              <mc:Fallback>
                <p:oleObj name="Equation" r:id="rId8" imgW="1091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28675" y="3590925"/>
                        <a:ext cx="1820862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000191"/>
              </p:ext>
            </p:extLst>
          </p:nvPr>
        </p:nvGraphicFramePr>
        <p:xfrm>
          <a:off x="828675" y="4084637"/>
          <a:ext cx="1503363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3" name="Equation" r:id="rId10" imgW="901440" imgH="393480" progId="Equation.DSMT4">
                  <p:embed/>
                </p:oleObj>
              </mc:Choice>
              <mc:Fallback>
                <p:oleObj name="Equation" r:id="rId10" imgW="9014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28675" y="4084637"/>
                        <a:ext cx="1503363" cy="655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533400" y="2438400"/>
            <a:ext cx="18838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Helvetica" charset="0"/>
              </a:rPr>
              <a:t>41 cm = ____ 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92909" y="2423692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0.41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7129620"/>
              </p:ext>
            </p:extLst>
          </p:nvPr>
        </p:nvGraphicFramePr>
        <p:xfrm>
          <a:off x="609600" y="4953000"/>
          <a:ext cx="1716087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4" name="Equation" r:id="rId12" imgW="1028520" imgH="228600" progId="Equation.DSMT4">
                  <p:embed/>
                </p:oleObj>
              </mc:Choice>
              <mc:Fallback>
                <p:oleObj name="Equation" r:id="rId12" imgW="10285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09600" y="4953000"/>
                        <a:ext cx="1716087" cy="379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24" name="Picture 1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623066"/>
            <a:ext cx="2362200" cy="177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33400" y="5498068"/>
            <a:ext cx="7717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33CC"/>
                </a:solidFill>
              </a:rPr>
              <a:t>What strategies could you use to determine the value of n?</a:t>
            </a:r>
            <a:endParaRPr lang="en-US" sz="2400" b="1" dirty="0">
              <a:solidFill>
                <a:srgbClr val="FF33C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3000" y="4648200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 = 7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53000" y="5017532"/>
            <a:ext cx="2395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After the 6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bounce.</a:t>
            </a: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8421469" y="6477000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1.3.</a:t>
            </a:r>
            <a:r>
              <a:rPr lang="en-US" sz="1800" i="1" dirty="0"/>
              <a:t>9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7014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4" grpId="0"/>
      <p:bldP spid="15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0" y="60325"/>
            <a:ext cx="2968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Geometric Sequences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0" y="609600"/>
            <a:ext cx="65674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Determine the value of </a:t>
            </a:r>
            <a:r>
              <a:rPr lang="en-US" i="1"/>
              <a:t>x</a:t>
            </a:r>
            <a:r>
              <a:rPr lang="en-US"/>
              <a:t> which makes </a:t>
            </a:r>
            <a:r>
              <a:rPr lang="en-US">
                <a:solidFill>
                  <a:srgbClr val="CC0000"/>
                </a:solidFill>
              </a:rPr>
              <a:t>2 , 2</a:t>
            </a:r>
            <a:r>
              <a:rPr lang="en-US" i="1" baseline="30000">
                <a:solidFill>
                  <a:srgbClr val="CC0000"/>
                </a:solidFill>
              </a:rPr>
              <a:t>x </a:t>
            </a:r>
            <a:r>
              <a:rPr lang="en-US" i="1">
                <a:solidFill>
                  <a:srgbClr val="CC0000"/>
                </a:solidFill>
              </a:rPr>
              <a:t>,</a:t>
            </a:r>
            <a:r>
              <a:rPr lang="en-US">
                <a:solidFill>
                  <a:srgbClr val="CC0000"/>
                </a:solidFill>
              </a:rPr>
              <a:t>2</a:t>
            </a:r>
            <a:r>
              <a:rPr lang="en-US" i="1" baseline="30000">
                <a:solidFill>
                  <a:srgbClr val="CC0000"/>
                </a:solidFill>
              </a:rPr>
              <a:t>x - </a:t>
            </a:r>
            <a:r>
              <a:rPr lang="en-US" baseline="30000">
                <a:solidFill>
                  <a:srgbClr val="CC0000"/>
                </a:solidFill>
              </a:rPr>
              <a:t>4</a:t>
            </a:r>
            <a:r>
              <a:rPr lang="en-US" i="1"/>
              <a:t> </a:t>
            </a:r>
          </a:p>
          <a:p>
            <a:r>
              <a:rPr lang="en-US"/>
              <a:t> a geometric sequence.</a:t>
            </a:r>
          </a:p>
        </p:txBody>
      </p:sp>
      <p:graphicFrame>
        <p:nvGraphicFramePr>
          <p:cNvPr id="51205" name="Object 2"/>
          <p:cNvGraphicFramePr>
            <a:graphicFrameLocks noChangeAspect="1"/>
          </p:cNvGraphicFramePr>
          <p:nvPr/>
        </p:nvGraphicFramePr>
        <p:xfrm>
          <a:off x="582613" y="1524000"/>
          <a:ext cx="1066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4" name="Equation" r:id="rId4" imgW="393700" imgH="393700" progId="Equation.DSMT36">
                  <p:embed/>
                </p:oleObj>
              </mc:Choice>
              <mc:Fallback>
                <p:oleObj name="Equation" r:id="rId4" imgW="393700" imgH="3937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3" y="1524000"/>
                        <a:ext cx="10668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6" name="Object 3"/>
          <p:cNvGraphicFramePr>
            <a:graphicFrameLocks noChangeAspect="1"/>
          </p:cNvGraphicFramePr>
          <p:nvPr/>
        </p:nvGraphicFramePr>
        <p:xfrm>
          <a:off x="2139950" y="1524000"/>
          <a:ext cx="23399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5" name="Equation" r:id="rId6" imgW="863600" imgH="393700" progId="Equation.DSMT36">
                  <p:embed/>
                </p:oleObj>
              </mc:Choice>
              <mc:Fallback>
                <p:oleObj name="Equation" r:id="rId6" imgW="863600" imgH="3937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9950" y="1524000"/>
                        <a:ext cx="233997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7" name="Object 4"/>
          <p:cNvGraphicFramePr>
            <a:graphicFrameLocks noChangeAspect="1"/>
          </p:cNvGraphicFramePr>
          <p:nvPr/>
        </p:nvGraphicFramePr>
        <p:xfrm>
          <a:off x="533400" y="2743200"/>
          <a:ext cx="1789113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6" name="Equation" r:id="rId8" imgW="660400" imgH="381000" progId="Equation.DSMT36">
                  <p:embed/>
                </p:oleObj>
              </mc:Choice>
              <mc:Fallback>
                <p:oleObj name="Equation" r:id="rId8" imgW="660400" imgH="3810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743200"/>
                        <a:ext cx="1789113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457200" y="3932238"/>
            <a:ext cx="1905000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3200"/>
              <a:t>  2</a:t>
            </a:r>
            <a:r>
              <a:rPr lang="en-US" sz="3200" i="1" baseline="30000"/>
              <a:t>x</a:t>
            </a:r>
            <a:r>
              <a:rPr lang="en-US" sz="3200" baseline="30000"/>
              <a:t>-1</a:t>
            </a:r>
            <a:r>
              <a:rPr lang="en-US" sz="3200"/>
              <a:t> = 2</a:t>
            </a:r>
            <a:r>
              <a:rPr lang="en-US" sz="3200" baseline="30000"/>
              <a:t>- 4</a:t>
            </a:r>
          </a:p>
          <a:p>
            <a:r>
              <a:rPr lang="en-US" sz="3200" i="1"/>
              <a:t>x </a:t>
            </a:r>
            <a:r>
              <a:rPr lang="en-US" sz="3200"/>
              <a:t>- 1</a:t>
            </a:r>
            <a:r>
              <a:rPr lang="en-US" sz="3200" i="1"/>
              <a:t> </a:t>
            </a:r>
            <a:r>
              <a:rPr lang="en-US" sz="3200"/>
              <a:t>=  - 4</a:t>
            </a:r>
          </a:p>
          <a:p>
            <a:r>
              <a:rPr lang="en-US" sz="3200"/>
              <a:t>     </a:t>
            </a:r>
            <a:r>
              <a:rPr lang="en-US" sz="3200" i="1">
                <a:solidFill>
                  <a:srgbClr val="CC0000"/>
                </a:solidFill>
              </a:rPr>
              <a:t>x</a:t>
            </a:r>
            <a:r>
              <a:rPr lang="en-US" sz="3200">
                <a:solidFill>
                  <a:srgbClr val="CC0000"/>
                </a:solidFill>
              </a:rPr>
              <a:t> = - 3</a:t>
            </a:r>
            <a:endParaRPr lang="en-US" sz="3200"/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4387850" y="1965325"/>
            <a:ext cx="260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.</a:t>
            </a:r>
          </a:p>
        </p:txBody>
      </p:sp>
      <p:graphicFrame>
        <p:nvGraphicFramePr>
          <p:cNvPr id="51210" name="Object 5"/>
          <p:cNvGraphicFramePr>
            <a:graphicFrameLocks noChangeAspect="1"/>
          </p:cNvGraphicFramePr>
          <p:nvPr/>
        </p:nvGraphicFramePr>
        <p:xfrm>
          <a:off x="4152900" y="3549650"/>
          <a:ext cx="4495800" cy="152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7" name="Equation" r:id="rId10" imgW="1803400" imgH="609600" progId="Equation.DSMT4">
                  <p:embed/>
                </p:oleObj>
              </mc:Choice>
              <mc:Fallback>
                <p:oleObj name="Equation" r:id="rId10" imgW="1803400" imgH="60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2900" y="3549650"/>
                        <a:ext cx="4495800" cy="152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7985125" y="4286250"/>
            <a:ext cx="260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.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8305800" y="6477000"/>
            <a:ext cx="761747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1.3.</a:t>
            </a:r>
            <a:r>
              <a:rPr lang="en-US" sz="1800" i="1" dirty="0" smtClean="0"/>
              <a:t>10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152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1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1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utoUpdateAnimBg="0"/>
      <p:bldP spid="51204" grpId="0" autoUpdateAnimBg="0"/>
      <p:bldP spid="51208" grpId="0" build="p" autoUpdateAnimBg="0"/>
      <p:bldP spid="51209" grpId="0" autoUpdateAnimBg="0"/>
      <p:bldP spid="5121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228600"/>
            <a:ext cx="457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674167"/>
            <a:ext cx="296562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Suggested Questions</a:t>
            </a:r>
            <a:endParaRPr lang="en-US" sz="2400" b="1" cap="none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438400"/>
            <a:ext cx="2480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39:</a:t>
            </a:r>
          </a:p>
          <a:p>
            <a:r>
              <a:rPr lang="en-US" dirty="0" smtClean="0"/>
              <a:t>6 b, 9, 13, 16, 18, 25</a:t>
            </a:r>
            <a:r>
              <a:rPr lang="en-US" smtClean="0"/>
              <a:t>, 26 </a:t>
            </a:r>
            <a:endParaRPr lang="en-US" dirty="0" smtClean="0"/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748988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1.3.</a:t>
            </a:r>
            <a:r>
              <a:rPr lang="en-US" sz="1800" i="1" dirty="0" smtClean="0"/>
              <a:t>11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5065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Math 20-1 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Chapter 1 Sequences and Series</a:t>
            </a:r>
            <a:endParaRPr lang="en-US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4108" y="761999"/>
            <a:ext cx="69915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1.3B Geometric Sequences</a:t>
            </a:r>
            <a:endParaRPr lang="en-US" sz="4800" b="1" i="1" dirty="0">
              <a:solidFill>
                <a:srgbClr val="FF0000"/>
              </a:solidFill>
            </a:endParaRPr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8421469" y="6477000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1.3.</a:t>
            </a:r>
            <a:r>
              <a:rPr lang="en-US" sz="1800" i="1" dirty="0"/>
              <a:t>1</a:t>
            </a:r>
            <a:endParaRPr lang="en-US" sz="1800" dirty="0"/>
          </a:p>
        </p:txBody>
      </p:sp>
      <p:pic>
        <p:nvPicPr>
          <p:cNvPr id="1035" name="Picture 11" descr="https://puremath30.wikispaces.com/file/view/Pewsey_White_Horse_SA.jpg/54277264/Pewsey_White_Horse_S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952624"/>
            <a:ext cx="4762500" cy="3457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952624"/>
            <a:ext cx="467935" cy="1019176"/>
          </a:xfrm>
          <a:prstGeom prst="rect">
            <a:avLst/>
          </a:prstGeom>
        </p:spPr>
      </p:pic>
      <p:pic>
        <p:nvPicPr>
          <p:cNvPr id="1036" name="Picture 12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999" y="3124200"/>
            <a:ext cx="318346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>
            <a:hlinkClick r:id="rId6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634" y="5638800"/>
            <a:ext cx="1524000" cy="457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25024" y="6054968"/>
            <a:ext cx="17379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Arithmetic and Geometric Sequences</a:t>
            </a:r>
            <a:endParaRPr lang="en-US" sz="8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702" y="152400"/>
            <a:ext cx="1600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511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0" y="60325"/>
            <a:ext cx="2968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Geometric Sequences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517525" y="593725"/>
            <a:ext cx="66595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For the geometric sequence 4, 8, 16, 32, . . .</a:t>
            </a:r>
          </a:p>
          <a:p>
            <a:r>
              <a:rPr lang="en-US">
                <a:solidFill>
                  <a:srgbClr val="CC0000"/>
                </a:solidFill>
              </a:rPr>
              <a:t>a)</a:t>
            </a:r>
            <a:r>
              <a:rPr lang="en-US"/>
              <a:t>  Determine the expression for the general term.</a:t>
            </a:r>
          </a:p>
          <a:p>
            <a:r>
              <a:rPr lang="en-US">
                <a:solidFill>
                  <a:srgbClr val="CC0000"/>
                </a:solidFill>
              </a:rPr>
              <a:t>b)</a:t>
            </a:r>
            <a:r>
              <a:rPr lang="en-US"/>
              <a:t>  Calculate the value of </a:t>
            </a:r>
            <a:r>
              <a:rPr lang="en-US" i="1"/>
              <a:t>t</a:t>
            </a:r>
            <a:r>
              <a:rPr lang="en-US" baseline="-25000"/>
              <a:t>9</a:t>
            </a:r>
            <a:r>
              <a:rPr lang="en-US"/>
              <a:t>.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3352800" y="2835275"/>
            <a:ext cx="174599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i="1" dirty="0"/>
              <a:t> 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n</a:t>
            </a:r>
            <a:r>
              <a:rPr lang="en-US" sz="2400" dirty="0"/>
              <a:t> = </a:t>
            </a:r>
            <a:r>
              <a:rPr lang="en-US" sz="2400" i="1" dirty="0" smtClean="0"/>
              <a:t>t</a:t>
            </a:r>
            <a:r>
              <a:rPr lang="en-US" sz="2400" i="1" baseline="-25000" dirty="0" smtClean="0"/>
              <a:t>1 </a:t>
            </a:r>
            <a:r>
              <a:rPr lang="en-US" sz="2400" i="1" dirty="0" err="1" smtClean="0"/>
              <a:t>r</a:t>
            </a:r>
            <a:r>
              <a:rPr lang="en-US" sz="2400" i="1" baseline="30000" dirty="0" err="1" smtClean="0"/>
              <a:t>n</a:t>
            </a:r>
            <a:r>
              <a:rPr lang="en-US" sz="2400" baseline="30000" dirty="0" smtClean="0"/>
              <a:t> </a:t>
            </a:r>
            <a:r>
              <a:rPr lang="en-US" sz="2400" baseline="30000" dirty="0"/>
              <a:t>- 1</a:t>
            </a:r>
          </a:p>
          <a:p>
            <a:r>
              <a:rPr lang="en-US" sz="2400" dirty="0"/>
              <a:t>     = 4(2)</a:t>
            </a:r>
            <a:r>
              <a:rPr lang="en-US" sz="2400" i="1" baseline="30000" dirty="0"/>
              <a:t>n</a:t>
            </a:r>
            <a:r>
              <a:rPr lang="en-US" sz="2400" baseline="30000" dirty="0"/>
              <a:t> - 1</a:t>
            </a:r>
          </a:p>
          <a:p>
            <a:r>
              <a:rPr lang="en-US" sz="2400" baseline="30000" dirty="0"/>
              <a:t>        </a:t>
            </a:r>
            <a:r>
              <a:rPr lang="en-US" sz="2400" dirty="0"/>
              <a:t>= 2</a:t>
            </a:r>
            <a:r>
              <a:rPr lang="en-US" sz="2400" baseline="30000" dirty="0"/>
              <a:t>2</a:t>
            </a:r>
            <a:r>
              <a:rPr lang="en-US" sz="2400" dirty="0"/>
              <a:t>(2)</a:t>
            </a:r>
            <a:r>
              <a:rPr lang="en-US" sz="2400" i="1" baseline="30000" dirty="0"/>
              <a:t>n</a:t>
            </a:r>
            <a:r>
              <a:rPr lang="en-US" sz="2400" baseline="30000" dirty="0"/>
              <a:t> - 1</a:t>
            </a:r>
          </a:p>
          <a:p>
            <a:r>
              <a:rPr lang="en-US" sz="2400" dirty="0"/>
              <a:t>     = 2</a:t>
            </a:r>
            <a:r>
              <a:rPr lang="en-US" sz="2400" baseline="30000" dirty="0"/>
              <a:t>2 + n - 1</a:t>
            </a:r>
          </a:p>
          <a:p>
            <a:r>
              <a:rPr lang="en-US" sz="2400" baseline="30000" dirty="0"/>
              <a:t>  </a:t>
            </a:r>
            <a:r>
              <a:rPr lang="en-US" sz="2400" i="1" dirty="0" err="1">
                <a:solidFill>
                  <a:schemeClr val="accent2"/>
                </a:solidFill>
              </a:rPr>
              <a:t>t</a:t>
            </a:r>
            <a:r>
              <a:rPr lang="en-US" sz="2400" i="1" baseline="-25000" dirty="0" err="1">
                <a:solidFill>
                  <a:schemeClr val="accent2"/>
                </a:solidFill>
              </a:rPr>
              <a:t>n</a:t>
            </a:r>
            <a:r>
              <a:rPr lang="en-US" sz="2400" baseline="30000" dirty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</a:rPr>
              <a:t>= 2</a:t>
            </a:r>
            <a:r>
              <a:rPr lang="en-US" sz="2400" i="1" baseline="30000" dirty="0">
                <a:solidFill>
                  <a:schemeClr val="accent2"/>
                </a:solidFill>
              </a:rPr>
              <a:t>n</a:t>
            </a:r>
            <a:r>
              <a:rPr lang="en-US" sz="2400" baseline="30000" dirty="0">
                <a:solidFill>
                  <a:schemeClr val="accent2"/>
                </a:solidFill>
              </a:rPr>
              <a:t> + 1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593725" y="1981200"/>
            <a:ext cx="2470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Find the </a:t>
            </a:r>
            <a:r>
              <a:rPr lang="en-US">
                <a:solidFill>
                  <a:srgbClr val="CC0000"/>
                </a:solidFill>
              </a:rPr>
              <a:t>common</a:t>
            </a:r>
          </a:p>
          <a:p>
            <a:r>
              <a:rPr lang="en-US">
                <a:solidFill>
                  <a:srgbClr val="CC0000"/>
                </a:solidFill>
              </a:rPr>
              <a:t>ratio:</a:t>
            </a:r>
            <a:endParaRPr lang="en-US"/>
          </a:p>
        </p:txBody>
      </p:sp>
      <p:graphicFrame>
        <p:nvGraphicFramePr>
          <p:cNvPr id="48135" name="Object 2"/>
          <p:cNvGraphicFramePr>
            <a:graphicFrameLocks noChangeAspect="1"/>
          </p:cNvGraphicFramePr>
          <p:nvPr/>
        </p:nvGraphicFramePr>
        <p:xfrm>
          <a:off x="685800" y="2735263"/>
          <a:ext cx="11430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2" name="MathType Equation 3.6+" r:id="rId4" imgW="508000" imgH="393700" progId="Equation.DSMT36">
                  <p:embed/>
                </p:oleObj>
              </mc:Choice>
              <mc:Fallback>
                <p:oleObj name="MathType Equation 3.6+" r:id="rId4" imgW="508000" imgH="3937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735263"/>
                        <a:ext cx="1143000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6" name="Object 3"/>
          <p:cNvGraphicFramePr>
            <a:graphicFrameLocks noChangeAspect="1"/>
          </p:cNvGraphicFramePr>
          <p:nvPr/>
        </p:nvGraphicFramePr>
        <p:xfrm>
          <a:off x="766763" y="3721100"/>
          <a:ext cx="8286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3" name="Equation" r:id="rId6" imgW="368300" imgH="355600" progId="Equation.DSMT36">
                  <p:embed/>
                </p:oleObj>
              </mc:Choice>
              <mc:Fallback>
                <p:oleObj name="Equation" r:id="rId6" imgW="3683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3" y="3721100"/>
                        <a:ext cx="828675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7" name="Object 4"/>
          <p:cNvGraphicFramePr>
            <a:graphicFrameLocks noChangeAspect="1"/>
          </p:cNvGraphicFramePr>
          <p:nvPr/>
        </p:nvGraphicFramePr>
        <p:xfrm>
          <a:off x="749300" y="4578350"/>
          <a:ext cx="77152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4" name="Equation" r:id="rId8" imgW="342900" imgH="139700" progId="Equation.DSMT4">
                  <p:embed/>
                </p:oleObj>
              </mc:Choice>
              <mc:Fallback>
                <p:oleObj name="Equation" r:id="rId8" imgW="342900" imgH="139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4578350"/>
                        <a:ext cx="771525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6315075" y="2835275"/>
            <a:ext cx="130516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chemeClr val="accent2"/>
                </a:solidFill>
              </a:rPr>
              <a:t>t</a:t>
            </a:r>
            <a:r>
              <a:rPr lang="en-US" sz="2400" baseline="-25000">
                <a:solidFill>
                  <a:schemeClr val="accent2"/>
                </a:solidFill>
              </a:rPr>
              <a:t>n</a:t>
            </a:r>
            <a:r>
              <a:rPr lang="en-US" sz="2400" baseline="30000">
                <a:solidFill>
                  <a:schemeClr val="accent2"/>
                </a:solidFill>
              </a:rPr>
              <a:t> </a:t>
            </a:r>
            <a:r>
              <a:rPr lang="en-US" sz="2400">
                <a:solidFill>
                  <a:schemeClr val="accent2"/>
                </a:solidFill>
              </a:rPr>
              <a:t>= 2</a:t>
            </a:r>
            <a:r>
              <a:rPr lang="en-US" sz="2400" i="1" baseline="30000">
                <a:solidFill>
                  <a:schemeClr val="accent2"/>
                </a:solidFill>
              </a:rPr>
              <a:t>n</a:t>
            </a:r>
            <a:r>
              <a:rPr lang="en-US" sz="2400" baseline="30000">
                <a:solidFill>
                  <a:schemeClr val="accent2"/>
                </a:solidFill>
              </a:rPr>
              <a:t> + 1</a:t>
            </a:r>
          </a:p>
          <a:p>
            <a:r>
              <a:rPr lang="en-US" sz="2400" i="1">
                <a:solidFill>
                  <a:schemeClr val="accent2"/>
                </a:solidFill>
              </a:rPr>
              <a:t>t</a:t>
            </a:r>
            <a:r>
              <a:rPr lang="en-US" sz="2400" baseline="-25000">
                <a:solidFill>
                  <a:schemeClr val="accent2"/>
                </a:solidFill>
              </a:rPr>
              <a:t>9</a:t>
            </a:r>
            <a:r>
              <a:rPr lang="en-US" sz="2400">
                <a:solidFill>
                  <a:schemeClr val="accent2"/>
                </a:solidFill>
              </a:rPr>
              <a:t> = 2</a:t>
            </a:r>
            <a:r>
              <a:rPr lang="en-US" sz="2400" baseline="30000">
                <a:solidFill>
                  <a:schemeClr val="accent2"/>
                </a:solidFill>
              </a:rPr>
              <a:t>9 + 1</a:t>
            </a:r>
          </a:p>
          <a:p>
            <a:r>
              <a:rPr lang="en-US" sz="2400" i="1">
                <a:solidFill>
                  <a:srgbClr val="CC0000"/>
                </a:solidFill>
              </a:rPr>
              <a:t>t</a:t>
            </a:r>
            <a:r>
              <a:rPr lang="en-US" sz="2400" baseline="-25000">
                <a:solidFill>
                  <a:srgbClr val="CC0000"/>
                </a:solidFill>
              </a:rPr>
              <a:t>9</a:t>
            </a:r>
            <a:r>
              <a:rPr lang="en-US" sz="2400">
                <a:solidFill>
                  <a:srgbClr val="CC0000"/>
                </a:solidFill>
              </a:rPr>
              <a:t> = 1024</a:t>
            </a:r>
            <a:endParaRPr lang="en-US" sz="2400" baseline="30000">
              <a:solidFill>
                <a:schemeClr val="accent2"/>
              </a:solidFill>
            </a:endParaRP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3413125" y="2012950"/>
            <a:ext cx="21812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Use the </a:t>
            </a:r>
            <a:r>
              <a:rPr lang="en-US">
                <a:solidFill>
                  <a:srgbClr val="CC0000"/>
                </a:solidFill>
              </a:rPr>
              <a:t>general</a:t>
            </a:r>
          </a:p>
          <a:p>
            <a:r>
              <a:rPr lang="en-US">
                <a:solidFill>
                  <a:srgbClr val="CC0000"/>
                </a:solidFill>
              </a:rPr>
              <a:t>formula</a:t>
            </a:r>
            <a:r>
              <a:rPr lang="en-US"/>
              <a:t>: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6248400" y="2022475"/>
            <a:ext cx="21812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Use the </a:t>
            </a:r>
            <a:r>
              <a:rPr lang="en-US">
                <a:solidFill>
                  <a:srgbClr val="CC0000"/>
                </a:solidFill>
              </a:rPr>
              <a:t>general</a:t>
            </a:r>
          </a:p>
          <a:p>
            <a:r>
              <a:rPr lang="en-US">
                <a:solidFill>
                  <a:srgbClr val="CC0000"/>
                </a:solidFill>
              </a:rPr>
              <a:t>term</a:t>
            </a:r>
            <a:r>
              <a:rPr lang="en-US"/>
              <a:t>:</a:t>
            </a: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6689725" y="4114800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or</a:t>
            </a:r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6172200" y="4575175"/>
            <a:ext cx="161294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i="1" dirty="0"/>
              <a:t> 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n</a:t>
            </a:r>
            <a:r>
              <a:rPr lang="en-US" sz="2400" dirty="0"/>
              <a:t> = </a:t>
            </a:r>
            <a:r>
              <a:rPr lang="en-US" sz="2400" i="1" dirty="0" smtClean="0"/>
              <a:t>t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r</a:t>
            </a:r>
            <a:r>
              <a:rPr lang="en-US" sz="2400" i="1" baseline="30000" dirty="0" smtClean="0"/>
              <a:t>n</a:t>
            </a:r>
            <a:r>
              <a:rPr lang="en-US" sz="2400" baseline="30000" dirty="0" smtClean="0"/>
              <a:t> </a:t>
            </a:r>
            <a:r>
              <a:rPr lang="en-US" sz="2400" baseline="30000" dirty="0"/>
              <a:t>- 1</a:t>
            </a:r>
          </a:p>
          <a:p>
            <a:r>
              <a:rPr lang="en-US" sz="2400" dirty="0"/>
              <a:t> </a:t>
            </a:r>
            <a:r>
              <a:rPr lang="en-US" sz="2400" i="1" dirty="0"/>
              <a:t>t</a:t>
            </a:r>
            <a:r>
              <a:rPr lang="en-US" sz="2400" i="1" baseline="-25000" dirty="0"/>
              <a:t>9</a:t>
            </a:r>
            <a:r>
              <a:rPr lang="en-US" sz="2400" dirty="0"/>
              <a:t> = 4(2)</a:t>
            </a:r>
            <a:r>
              <a:rPr lang="en-US" sz="2400" i="1" baseline="30000" dirty="0"/>
              <a:t>9</a:t>
            </a:r>
            <a:r>
              <a:rPr lang="en-US" sz="2400" baseline="30000" dirty="0"/>
              <a:t> - 1</a:t>
            </a:r>
          </a:p>
          <a:p>
            <a:r>
              <a:rPr lang="en-US" sz="2400" baseline="30000" dirty="0"/>
              <a:t>        </a:t>
            </a:r>
            <a:r>
              <a:rPr lang="en-US" sz="2400" dirty="0"/>
              <a:t>= 2</a:t>
            </a:r>
            <a:r>
              <a:rPr lang="en-US" sz="2400" baseline="30000" dirty="0"/>
              <a:t>2</a:t>
            </a:r>
            <a:r>
              <a:rPr lang="en-US" sz="2400" dirty="0"/>
              <a:t>(2)</a:t>
            </a:r>
            <a:r>
              <a:rPr lang="en-US" sz="2400" i="1" baseline="30000" dirty="0"/>
              <a:t>8</a:t>
            </a:r>
            <a:endParaRPr lang="en-US" sz="2400" baseline="30000" dirty="0"/>
          </a:p>
          <a:p>
            <a:r>
              <a:rPr lang="en-US" sz="2400" dirty="0"/>
              <a:t>     = 2</a:t>
            </a:r>
            <a:r>
              <a:rPr lang="en-US" sz="2400" baseline="30000" dirty="0"/>
              <a:t>10</a:t>
            </a:r>
          </a:p>
          <a:p>
            <a:r>
              <a:rPr lang="en-US" sz="2400" baseline="30000" dirty="0"/>
              <a:t>  </a:t>
            </a:r>
            <a:r>
              <a:rPr lang="en-US" sz="2400" i="1" dirty="0">
                <a:solidFill>
                  <a:schemeClr val="accent2"/>
                </a:solidFill>
              </a:rPr>
              <a:t>t</a:t>
            </a:r>
            <a:r>
              <a:rPr lang="en-US" sz="2400" i="1" baseline="-25000" dirty="0">
                <a:solidFill>
                  <a:schemeClr val="accent2"/>
                </a:solidFill>
              </a:rPr>
              <a:t>9</a:t>
            </a:r>
            <a:r>
              <a:rPr lang="en-US" sz="2400" baseline="30000" dirty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</a:rPr>
              <a:t>= 1024</a:t>
            </a:r>
            <a:endParaRPr lang="en-US" sz="2400" baseline="30000" dirty="0">
              <a:solidFill>
                <a:schemeClr val="accent2"/>
              </a:solidFill>
            </a:endParaRP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8421469" y="6477000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1.3.</a:t>
            </a:r>
            <a:r>
              <a:rPr lang="en-US" sz="1800" i="1" dirty="0"/>
              <a:t>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1672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3" dur="500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8" dur="500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3" dur="500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8" dur="500"/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3" dur="500"/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3" dur="500"/>
                                        <p:tgtEl>
                                          <p:spTgt spid="48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8" dur="500"/>
                                        <p:tgtEl>
                                          <p:spTgt spid="48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3" dur="500"/>
                                        <p:tgtEl>
                                          <p:spTgt spid="48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2" dur="500"/>
                                        <p:tgtEl>
                                          <p:spTgt spid="48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7" dur="500"/>
                                        <p:tgtEl>
                                          <p:spTgt spid="48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2" dur="500"/>
                                        <p:tgtEl>
                                          <p:spTgt spid="48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7" dur="500"/>
                                        <p:tgtEl>
                                          <p:spTgt spid="48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2" dur="500"/>
                                        <p:tgtEl>
                                          <p:spTgt spid="48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utoUpdateAnimBg="0"/>
      <p:bldP spid="48132" grpId="0" autoUpdateAnimBg="0"/>
      <p:bldP spid="48133" grpId="0" build="p" autoUpdateAnimBg="0"/>
      <p:bldP spid="48134" grpId="0" autoUpdateAnimBg="0"/>
      <p:bldP spid="48138" grpId="0" build="p" autoUpdateAnimBg="0"/>
      <p:bldP spid="48139" grpId="0" autoUpdateAnimBg="0"/>
      <p:bldP spid="48140" grpId="0" autoUpdateAnimBg="0"/>
      <p:bldP spid="48141" grpId="0" autoUpdateAnimBg="0"/>
      <p:bldP spid="48142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0" y="60325"/>
            <a:ext cx="589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accent2"/>
                </a:solidFill>
              </a:rPr>
              <a:t>Geometric Sequences, finding the value of </a:t>
            </a:r>
            <a:r>
              <a:rPr lang="en-US" i="1">
                <a:solidFill>
                  <a:schemeClr val="accent2"/>
                </a:solidFill>
              </a:rPr>
              <a:t>t</a:t>
            </a:r>
            <a:r>
              <a:rPr lang="en-US" i="1" baseline="-25000">
                <a:solidFill>
                  <a:schemeClr val="accent2"/>
                </a:solidFill>
              </a:rPr>
              <a:t>n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288925" y="669925"/>
            <a:ext cx="68146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/>
              <a:t>Find the indicated term of the </a:t>
            </a:r>
            <a:r>
              <a:rPr lang="en-US" dirty="0" smtClean="0"/>
              <a:t>geometric sequence:</a:t>
            </a:r>
            <a:endParaRPr lang="en-US" dirty="0"/>
          </a:p>
        </p:txBody>
      </p:sp>
      <p:graphicFrame>
        <p:nvGraphicFramePr>
          <p:cNvPr id="491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1958255"/>
              </p:ext>
            </p:extLst>
          </p:nvPr>
        </p:nvGraphicFramePr>
        <p:xfrm>
          <a:off x="1600200" y="1295400"/>
          <a:ext cx="3576638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2" name="Equation" r:id="rId4" imgW="1562040" imgH="253800" progId="Equation.DSMT4">
                  <p:embed/>
                </p:oleObj>
              </mc:Choice>
              <mc:Fallback>
                <p:oleObj name="Equation" r:id="rId4" imgW="15620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295400"/>
                        <a:ext cx="3576638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2321653" y="2057400"/>
            <a:ext cx="16466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i="1" dirty="0"/>
              <a:t> </a:t>
            </a:r>
            <a:r>
              <a:rPr lang="en-US" sz="2800" i="1" dirty="0" err="1"/>
              <a:t>t</a:t>
            </a:r>
            <a:r>
              <a:rPr lang="en-US" sz="2800" i="1" baseline="-25000" dirty="0" err="1"/>
              <a:t>n</a:t>
            </a:r>
            <a:r>
              <a:rPr lang="en-US" sz="2800" dirty="0"/>
              <a:t> = </a:t>
            </a:r>
            <a:r>
              <a:rPr lang="en-US" sz="2800" i="1" dirty="0" smtClean="0"/>
              <a:t>t</a:t>
            </a:r>
            <a:r>
              <a:rPr lang="en-US" sz="2800" i="1" baseline="-25000" dirty="0"/>
              <a:t>1</a:t>
            </a:r>
            <a:r>
              <a:rPr lang="en-US" sz="2800" i="1" dirty="0" smtClean="0"/>
              <a:t>r</a:t>
            </a:r>
            <a:r>
              <a:rPr lang="en-US" sz="2800" i="1" baseline="30000" dirty="0" smtClean="0"/>
              <a:t>n</a:t>
            </a:r>
            <a:r>
              <a:rPr lang="en-US" sz="2800" baseline="30000" dirty="0" smtClean="0"/>
              <a:t> </a:t>
            </a:r>
            <a:r>
              <a:rPr lang="en-US" sz="2800" baseline="30000" dirty="0"/>
              <a:t>- 1</a:t>
            </a:r>
            <a:endParaRPr lang="en-US" sz="2800" baseline="30000" dirty="0">
              <a:solidFill>
                <a:schemeClr val="accent2"/>
              </a:solidFill>
            </a:endParaRPr>
          </a:p>
        </p:txBody>
      </p:sp>
      <p:graphicFrame>
        <p:nvGraphicFramePr>
          <p:cNvPr id="4916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297257"/>
              </p:ext>
            </p:extLst>
          </p:nvPr>
        </p:nvGraphicFramePr>
        <p:xfrm>
          <a:off x="2493103" y="2616200"/>
          <a:ext cx="1524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3" name="Equation" r:id="rId6" imgW="838200" imgH="279400" progId="Equation.DSMT36">
                  <p:embed/>
                </p:oleObj>
              </mc:Choice>
              <mc:Fallback>
                <p:oleObj name="Equation" r:id="rId6" imgW="838200" imgH="2794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103" y="2616200"/>
                        <a:ext cx="1524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6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306549"/>
              </p:ext>
            </p:extLst>
          </p:nvPr>
        </p:nvGraphicFramePr>
        <p:xfrm>
          <a:off x="2516916" y="3189287"/>
          <a:ext cx="1176337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4" name="Equation" r:id="rId8" imgW="647700" imgH="215900" progId="Equation.DSMT4">
                  <p:embed/>
                </p:oleObj>
              </mc:Choice>
              <mc:Fallback>
                <p:oleObj name="Equation" r:id="rId8" imgW="647700" imgH="215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6916" y="3189287"/>
                        <a:ext cx="1176337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034"/>
          <p:cNvSpPr txBox="1">
            <a:spLocks noChangeArrowheads="1"/>
          </p:cNvSpPr>
          <p:nvPr/>
        </p:nvSpPr>
        <p:spPr bwMode="auto">
          <a:xfrm>
            <a:off x="5892800" y="1422857"/>
            <a:ext cx="920445" cy="1323439"/>
          </a:xfrm>
          <a:prstGeom prst="rect">
            <a:avLst/>
          </a:prstGeom>
          <a:noFill/>
          <a:ln w="76200" cmpd="tri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1" dirty="0"/>
              <a:t>t</a:t>
            </a:r>
            <a:r>
              <a:rPr lang="en-US" altLang="en-US" sz="2000" i="1" baseline="-25000" dirty="0"/>
              <a:t>1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= </a:t>
            </a:r>
          </a:p>
          <a:p>
            <a:r>
              <a:rPr lang="en-US" altLang="en-US" sz="2000" i="1" dirty="0"/>
              <a:t>n</a:t>
            </a:r>
            <a:r>
              <a:rPr lang="en-US" altLang="en-US" sz="2000" dirty="0"/>
              <a:t> = </a:t>
            </a:r>
            <a:endParaRPr lang="en-US" altLang="en-US" sz="2000" dirty="0" smtClean="0"/>
          </a:p>
          <a:p>
            <a:r>
              <a:rPr lang="en-US" altLang="en-US" sz="2000" i="1" dirty="0" smtClean="0"/>
              <a:t>r </a:t>
            </a:r>
            <a:r>
              <a:rPr lang="en-US" altLang="en-US" sz="2000" dirty="0"/>
              <a:t>= </a:t>
            </a:r>
            <a:r>
              <a:rPr lang="en-US" altLang="en-US" sz="2000" dirty="0" smtClean="0"/>
              <a:t>       </a:t>
            </a:r>
            <a:endParaRPr lang="en-US" altLang="en-US" sz="2000" dirty="0"/>
          </a:p>
          <a:p>
            <a:r>
              <a:rPr lang="en-US" altLang="en-US" sz="2000" i="1" dirty="0" smtClean="0"/>
              <a:t>t</a:t>
            </a:r>
            <a:r>
              <a:rPr lang="en-US" altLang="en-US" sz="2000" i="1" baseline="-25000" dirty="0"/>
              <a:t>9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= ?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811624"/>
              </p:ext>
            </p:extLst>
          </p:nvPr>
        </p:nvGraphicFramePr>
        <p:xfrm>
          <a:off x="6310819" y="1447800"/>
          <a:ext cx="318581" cy="285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5" name="Equation" r:id="rId10" imgW="241200" imgH="215640" progId="Equation.DSMT4">
                  <p:embed/>
                </p:oleObj>
              </mc:Choice>
              <mc:Fallback>
                <p:oleObj name="Equation" r:id="rId10" imgW="2412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310819" y="1447800"/>
                        <a:ext cx="318581" cy="2850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728469"/>
              </p:ext>
            </p:extLst>
          </p:nvPr>
        </p:nvGraphicFramePr>
        <p:xfrm>
          <a:off x="6332538" y="2068513"/>
          <a:ext cx="303212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6" name="Equation" r:id="rId12" imgW="228600" imgH="228600" progId="Equation.DSMT4">
                  <p:embed/>
                </p:oleObj>
              </mc:Choice>
              <mc:Fallback>
                <p:oleObj name="Equation" r:id="rId12" imgW="2286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332538" y="2068513"/>
                        <a:ext cx="303212" cy="303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6311183" y="172400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/>
              <a:t>9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8421469" y="6477000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1.3.</a:t>
            </a:r>
            <a:r>
              <a:rPr lang="en-US" sz="1800" i="1" dirty="0"/>
              <a:t>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3682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49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autoUpdateAnimBg="0"/>
      <p:bldP spid="49156" grpId="0" autoUpdateAnimBg="0"/>
      <p:bldP spid="49160" grpId="0" build="p" autoUpdateAnimBg="0"/>
      <p:bldP spid="11" grpId="0" uiExpand="1" build="p" animBg="1" autoUpdateAnimBg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2400"/>
            <a:ext cx="56219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Determine the Value of the Common Ratio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438400"/>
            <a:ext cx="8003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The frequencies of notes on a piano keyboard approximate a geometric sequence.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2369" y="28956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Determine the common ratio of the geometric sequence produced from the lowest key , A</a:t>
            </a:r>
            <a:r>
              <a:rPr lang="en-US" b="1" baseline="-25000" dirty="0" smtClean="0">
                <a:solidFill>
                  <a:srgbClr val="0070C0"/>
                </a:solidFill>
              </a:rPr>
              <a:t>0 </a:t>
            </a:r>
            <a:r>
              <a:rPr lang="en-US" b="1" dirty="0" smtClean="0">
                <a:solidFill>
                  <a:srgbClr val="0070C0"/>
                </a:solidFill>
              </a:rPr>
              <a:t>at 27.5 Hz, to the fourth key, C</a:t>
            </a:r>
            <a:r>
              <a:rPr lang="en-US" b="1" baseline="-25000" dirty="0" smtClean="0">
                <a:solidFill>
                  <a:srgbClr val="0070C0"/>
                </a:solidFill>
              </a:rPr>
              <a:t>1</a:t>
            </a:r>
            <a:r>
              <a:rPr lang="en-US" b="1" dirty="0" smtClean="0">
                <a:solidFill>
                  <a:srgbClr val="0070C0"/>
                </a:solidFill>
              </a:rPr>
              <a:t>, at 32.7 Hz.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5324"/>
            <a:ext cx="8382000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" name="Group 15"/>
          <p:cNvGrpSpPr/>
          <p:nvPr/>
        </p:nvGrpSpPr>
        <p:grpSpPr>
          <a:xfrm>
            <a:off x="673040" y="1818174"/>
            <a:ext cx="327092" cy="239226"/>
            <a:chOff x="673040" y="1818174"/>
            <a:chExt cx="327092" cy="239226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684446" y="1819268"/>
              <a:ext cx="0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990600" y="1818174"/>
              <a:ext cx="0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73040" y="2057400"/>
              <a:ext cx="327092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 Box 1034"/>
          <p:cNvSpPr txBox="1">
            <a:spLocks noChangeArrowheads="1"/>
          </p:cNvSpPr>
          <p:nvPr/>
        </p:nvSpPr>
        <p:spPr bwMode="auto">
          <a:xfrm>
            <a:off x="673040" y="3733800"/>
            <a:ext cx="1021433" cy="1323439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1" dirty="0"/>
              <a:t>t</a:t>
            </a:r>
            <a:r>
              <a:rPr lang="en-US" altLang="en-US" sz="2000" i="1" baseline="-25000" dirty="0"/>
              <a:t>1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= </a:t>
            </a:r>
          </a:p>
          <a:p>
            <a:r>
              <a:rPr lang="en-US" altLang="en-US" sz="2000" i="1" dirty="0"/>
              <a:t>r</a:t>
            </a:r>
            <a:r>
              <a:rPr lang="en-US" altLang="en-US" sz="2000" dirty="0" smtClean="0"/>
              <a:t>   = </a:t>
            </a:r>
          </a:p>
          <a:p>
            <a:r>
              <a:rPr lang="en-US" altLang="en-US" sz="2000" i="1" dirty="0"/>
              <a:t>n</a:t>
            </a:r>
            <a:r>
              <a:rPr lang="en-US" altLang="en-US" sz="2000" i="1" dirty="0" smtClean="0"/>
              <a:t>  </a:t>
            </a:r>
            <a:r>
              <a:rPr lang="en-US" altLang="en-US" sz="2000" dirty="0" smtClean="0"/>
              <a:t>=        </a:t>
            </a:r>
            <a:endParaRPr lang="en-US" altLang="en-US" sz="2000" dirty="0"/>
          </a:p>
          <a:p>
            <a:r>
              <a:rPr lang="en-US" altLang="en-US" sz="2000" i="1" dirty="0" smtClean="0"/>
              <a:t>t</a:t>
            </a:r>
            <a:r>
              <a:rPr lang="en-US" altLang="en-US" sz="2000" i="1" baseline="-25000" dirty="0"/>
              <a:t>4</a:t>
            </a:r>
            <a:r>
              <a:rPr lang="en-US" altLang="en-US" sz="2000" dirty="0" smtClean="0"/>
              <a:t> =</a:t>
            </a:r>
            <a:endParaRPr lang="en-US" altLang="en-US" sz="2000" dirty="0"/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3135503" y="3733800"/>
            <a:ext cx="16482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i="1" dirty="0"/>
              <a:t> </a:t>
            </a:r>
            <a:r>
              <a:rPr lang="en-US" sz="2800" i="1" dirty="0" err="1"/>
              <a:t>t</a:t>
            </a:r>
            <a:r>
              <a:rPr lang="en-US" sz="2800" i="1" baseline="-25000" dirty="0" err="1"/>
              <a:t>n</a:t>
            </a:r>
            <a:r>
              <a:rPr lang="en-US" sz="2800" dirty="0"/>
              <a:t> </a:t>
            </a:r>
            <a:r>
              <a:rPr lang="en-US" sz="2800" dirty="0" smtClean="0"/>
              <a:t>= </a:t>
            </a:r>
            <a:r>
              <a:rPr lang="en-US" sz="2800" i="1" dirty="0" smtClean="0"/>
              <a:t>t</a:t>
            </a:r>
            <a:r>
              <a:rPr lang="en-US" sz="2800" i="1" baseline="-25000" dirty="0" smtClean="0"/>
              <a:t>1</a:t>
            </a:r>
            <a:r>
              <a:rPr lang="en-US" sz="2800" i="1" dirty="0" smtClean="0"/>
              <a:t>r</a:t>
            </a:r>
            <a:r>
              <a:rPr lang="en-US" sz="2800" i="1" baseline="30000" dirty="0" smtClean="0"/>
              <a:t>n</a:t>
            </a:r>
            <a:r>
              <a:rPr lang="en-US" sz="2800" baseline="30000" dirty="0" smtClean="0"/>
              <a:t> </a:t>
            </a:r>
            <a:r>
              <a:rPr lang="en-US" sz="2800" baseline="30000" dirty="0"/>
              <a:t>- 1</a:t>
            </a:r>
            <a:endParaRPr lang="en-US" sz="2800" baseline="30000" dirty="0">
              <a:solidFill>
                <a:schemeClr val="accent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15699" y="3742592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27.5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15699" y="405906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15699" y="43755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4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15699" y="4691996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32.7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2743200" y="4201180"/>
            <a:ext cx="26564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i="1" dirty="0"/>
              <a:t> </a:t>
            </a:r>
            <a:r>
              <a:rPr lang="en-US" sz="2800" dirty="0" smtClean="0"/>
              <a:t>32.7 </a:t>
            </a:r>
            <a:r>
              <a:rPr lang="en-US" sz="2800" dirty="0"/>
              <a:t>= </a:t>
            </a:r>
            <a:r>
              <a:rPr lang="en-US" sz="2800" dirty="0" smtClean="0"/>
              <a:t>(27.5)</a:t>
            </a:r>
            <a:r>
              <a:rPr lang="en-US" sz="2800" i="1" dirty="0" smtClean="0"/>
              <a:t>r</a:t>
            </a:r>
            <a:r>
              <a:rPr lang="en-US" sz="2800" i="1" baseline="30000" dirty="0" smtClean="0"/>
              <a:t>4</a:t>
            </a:r>
            <a:r>
              <a:rPr lang="en-US" sz="2800" baseline="30000" dirty="0" smtClean="0"/>
              <a:t> </a:t>
            </a:r>
            <a:r>
              <a:rPr lang="en-US" sz="2800" baseline="30000" dirty="0"/>
              <a:t>- 1</a:t>
            </a:r>
            <a:endParaRPr lang="en-US" sz="2800" baseline="30000" dirty="0">
              <a:solidFill>
                <a:schemeClr val="accent2"/>
              </a:solidFill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5748967"/>
              </p:ext>
            </p:extLst>
          </p:nvPr>
        </p:nvGraphicFramePr>
        <p:xfrm>
          <a:off x="2759075" y="4648200"/>
          <a:ext cx="1069975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3" name="Equation" r:id="rId4" imgW="596880" imgH="393480" progId="Equation.DSMT4">
                  <p:embed/>
                </p:oleObj>
              </mc:Choice>
              <mc:Fallback>
                <p:oleObj name="Equation" r:id="rId4" imgW="596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59075" y="4648200"/>
                        <a:ext cx="1069975" cy="706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2547926"/>
              </p:ext>
            </p:extLst>
          </p:nvPr>
        </p:nvGraphicFramePr>
        <p:xfrm>
          <a:off x="2559050" y="5562600"/>
          <a:ext cx="120650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4" name="Equation" r:id="rId6" imgW="672840" imgH="444240" progId="Equation.DSMT4">
                  <p:embed/>
                </p:oleObj>
              </mc:Choice>
              <mc:Fallback>
                <p:oleObj name="Equation" r:id="rId6" imgW="67284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59050" y="5562600"/>
                        <a:ext cx="1206500" cy="79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440465"/>
              </p:ext>
            </p:extLst>
          </p:nvPr>
        </p:nvGraphicFramePr>
        <p:xfrm>
          <a:off x="5005388" y="5876925"/>
          <a:ext cx="93345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5" name="Equation" r:id="rId8" imgW="520560" imgH="177480" progId="Equation.DSMT4">
                  <p:embed/>
                </p:oleObj>
              </mc:Choice>
              <mc:Fallback>
                <p:oleObj name="Equation" r:id="rId8" imgW="5205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005388" y="5876925"/>
                        <a:ext cx="933450" cy="319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8421469" y="6477000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1.3.</a:t>
            </a:r>
            <a:r>
              <a:rPr lang="en-US" sz="1800" i="1" dirty="0"/>
              <a:t>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2980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4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9" grpId="0" uiExpand="1" build="p"/>
      <p:bldP spid="20" grpId="0" build="p" autoUpdateAnimBg="0"/>
      <p:bldP spid="17" grpId="0"/>
      <p:bldP spid="23" grpId="0"/>
      <p:bldP spid="24" grpId="0"/>
      <p:bldP spid="25" grpId="0"/>
      <p:bldP spid="2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76200" y="60325"/>
            <a:ext cx="61863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>
                <a:solidFill>
                  <a:schemeClr val="accent2"/>
                </a:solidFill>
              </a:rPr>
              <a:t>Geometric Sequences, D</a:t>
            </a:r>
            <a:r>
              <a:rPr lang="en-US" dirty="0" smtClean="0">
                <a:solidFill>
                  <a:schemeClr val="accent2"/>
                </a:solidFill>
              </a:rPr>
              <a:t>etermining </a:t>
            </a:r>
            <a:r>
              <a:rPr lang="en-US" i="1" dirty="0">
                <a:solidFill>
                  <a:schemeClr val="accent2"/>
                </a:solidFill>
              </a:rPr>
              <a:t>a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i="1" dirty="0">
                <a:solidFill>
                  <a:schemeClr val="accent2"/>
                </a:solidFill>
              </a:rPr>
              <a:t>r</a:t>
            </a:r>
            <a:r>
              <a:rPr lang="en-US" dirty="0">
                <a:solidFill>
                  <a:schemeClr val="accent2"/>
                </a:solidFill>
              </a:rPr>
              <a:t> and </a:t>
            </a:r>
            <a:r>
              <a:rPr lang="en-US" i="1" dirty="0" err="1">
                <a:solidFill>
                  <a:schemeClr val="accent2"/>
                </a:solidFill>
              </a:rPr>
              <a:t>t</a:t>
            </a:r>
            <a:r>
              <a:rPr lang="en-US" i="1" baseline="-25000" dirty="0" err="1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518885" y="669925"/>
            <a:ext cx="786311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/>
              <a:t>In a geometric sequence, the sixth term is 972 and </a:t>
            </a:r>
          </a:p>
          <a:p>
            <a:r>
              <a:rPr lang="en-US" dirty="0"/>
              <a:t>the eighth term is 8748.  Determine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i="1" baseline="-25000" dirty="0" smtClean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, </a:t>
            </a:r>
            <a:r>
              <a:rPr lang="en-US" i="1" dirty="0">
                <a:solidFill>
                  <a:schemeClr val="accent2"/>
                </a:solidFill>
              </a:rPr>
              <a:t>r</a:t>
            </a:r>
            <a:r>
              <a:rPr lang="en-US" dirty="0">
                <a:solidFill>
                  <a:schemeClr val="accent2"/>
                </a:solidFill>
              </a:rPr>
              <a:t> and </a:t>
            </a:r>
            <a:r>
              <a:rPr lang="en-US" i="1" dirty="0" err="1" smtClean="0">
                <a:solidFill>
                  <a:schemeClr val="accent2"/>
                </a:solidFill>
              </a:rPr>
              <a:t>t</a:t>
            </a:r>
            <a:r>
              <a:rPr lang="en-US" i="1" baseline="-25000" dirty="0" err="1" smtClean="0">
                <a:solidFill>
                  <a:schemeClr val="accent2"/>
                </a:solidFill>
              </a:rPr>
              <a:t>n</a:t>
            </a:r>
            <a:r>
              <a:rPr lang="en-US" dirty="0" smtClean="0"/>
              <a:t>, where r &gt; 0.</a:t>
            </a:r>
            <a:endParaRPr lang="en-US" dirty="0"/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304800" y="1676400"/>
            <a:ext cx="14702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/>
              <a:t>    </a:t>
            </a:r>
            <a:r>
              <a:rPr lang="en-US" i="1" dirty="0"/>
              <a:t>t</a:t>
            </a:r>
            <a:r>
              <a:rPr lang="en-US" baseline="-25000" dirty="0"/>
              <a:t>6</a:t>
            </a:r>
            <a:r>
              <a:rPr lang="en-US" dirty="0"/>
              <a:t> = </a:t>
            </a:r>
            <a:r>
              <a:rPr lang="en-US" dirty="0" smtClean="0"/>
              <a:t>972</a:t>
            </a:r>
            <a:endParaRPr lang="en-US" baseline="30000" dirty="0"/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2149475" y="1676400"/>
            <a:ext cx="17011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/>
              <a:t>     </a:t>
            </a:r>
            <a:r>
              <a:rPr lang="en-US" i="1" dirty="0"/>
              <a:t>t</a:t>
            </a:r>
            <a:r>
              <a:rPr lang="en-US" baseline="-25000" dirty="0"/>
              <a:t>8</a:t>
            </a:r>
            <a:r>
              <a:rPr lang="en-US" dirty="0"/>
              <a:t> = </a:t>
            </a:r>
            <a:r>
              <a:rPr lang="en-US" dirty="0" smtClean="0"/>
              <a:t>8748</a:t>
            </a:r>
            <a:endParaRPr lang="en-US" baseline="30000" dirty="0"/>
          </a:p>
        </p:txBody>
      </p:sp>
      <p:grpSp>
        <p:nvGrpSpPr>
          <p:cNvPr id="3" name="Group 2"/>
          <p:cNvGrpSpPr/>
          <p:nvPr/>
        </p:nvGrpSpPr>
        <p:grpSpPr>
          <a:xfrm>
            <a:off x="1353423" y="2057400"/>
            <a:ext cx="1646605" cy="860417"/>
            <a:chOff x="1353423" y="2057400"/>
            <a:chExt cx="1646605" cy="860417"/>
          </a:xfrm>
        </p:grpSpPr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1353423" y="2057400"/>
              <a:ext cx="164660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u="sng" dirty="0" smtClean="0"/>
                <a:t>     </a:t>
              </a:r>
              <a:r>
                <a:rPr lang="en-US" dirty="0" smtClean="0"/>
                <a:t>  </a:t>
              </a:r>
              <a:r>
                <a:rPr lang="en-US" u="sng" dirty="0" smtClean="0"/>
                <a:t>     </a:t>
              </a:r>
              <a:r>
                <a:rPr lang="en-US" dirty="0" smtClean="0"/>
                <a:t>  </a:t>
              </a:r>
              <a:r>
                <a:rPr lang="en-US" u="sng" dirty="0" smtClean="0"/>
                <a:t>     </a:t>
              </a:r>
              <a:endParaRPr lang="en-US" u="sng" dirty="0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448481" y="2456152"/>
              <a:ext cx="39145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/>
                <a:t>t</a:t>
              </a:r>
              <a:r>
                <a:rPr lang="en-US" sz="2400" baseline="-25000" dirty="0"/>
                <a:t>6</a:t>
              </a:r>
              <a:endParaRPr lang="en-US" sz="24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963023" y="2438400"/>
              <a:ext cx="39145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 smtClean="0"/>
                <a:t>t</a:t>
              </a:r>
              <a:r>
                <a:rPr lang="en-US" sz="2400" baseline="-25000" dirty="0" smtClean="0"/>
                <a:t>7</a:t>
              </a:r>
              <a:endParaRPr lang="en-US" sz="24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537265" y="2456152"/>
              <a:ext cx="39145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 smtClean="0"/>
                <a:t>t</a:t>
              </a:r>
              <a:r>
                <a:rPr lang="en-US" sz="2400" baseline="-25000" dirty="0" smtClean="0"/>
                <a:t>8</a:t>
              </a:r>
              <a:endParaRPr lang="en-US" sz="2400" dirty="0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387475" y="2983468"/>
            <a:ext cx="15231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/>
              <a:t>t</a:t>
            </a:r>
            <a:r>
              <a:rPr lang="en-US" sz="2400" baseline="-25000" dirty="0" smtClean="0"/>
              <a:t>6 </a:t>
            </a:r>
            <a:r>
              <a:rPr lang="en-US" sz="2400" dirty="0" smtClean="0"/>
              <a:t>(r)(r) =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8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699102"/>
              </p:ext>
            </p:extLst>
          </p:nvPr>
        </p:nvGraphicFramePr>
        <p:xfrm>
          <a:off x="1760940" y="3453925"/>
          <a:ext cx="1074335" cy="510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8" name="Equation" r:id="rId4" imgW="507960" imgH="241200" progId="Equation.DSMT4">
                  <p:embed/>
                </p:oleObj>
              </mc:Choice>
              <mc:Fallback>
                <p:oleObj name="Equation" r:id="rId4" imgW="5079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60940" y="3453925"/>
                        <a:ext cx="1074335" cy="5103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085986"/>
              </p:ext>
            </p:extLst>
          </p:nvPr>
        </p:nvGraphicFramePr>
        <p:xfrm>
          <a:off x="1482725" y="4038600"/>
          <a:ext cx="180022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9" name="Equation" r:id="rId6" imgW="850680" imgH="203040" progId="Equation.DSMT4">
                  <p:embed/>
                </p:oleObj>
              </mc:Choice>
              <mc:Fallback>
                <p:oleObj name="Equation" r:id="rId6" imgW="8506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82725" y="4038600"/>
                        <a:ext cx="1800225" cy="430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5508267"/>
              </p:ext>
            </p:extLst>
          </p:nvPr>
        </p:nvGraphicFramePr>
        <p:xfrm>
          <a:off x="1922463" y="4437062"/>
          <a:ext cx="1370012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0" name="Equation" r:id="rId8" imgW="647640" imgH="393480" progId="Equation.DSMT4">
                  <p:embed/>
                </p:oleObj>
              </mc:Choice>
              <mc:Fallback>
                <p:oleObj name="Equation" r:id="rId8" imgW="647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922463" y="4437062"/>
                        <a:ext cx="1370012" cy="833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833489"/>
              </p:ext>
            </p:extLst>
          </p:nvPr>
        </p:nvGraphicFramePr>
        <p:xfrm>
          <a:off x="1920875" y="5275262"/>
          <a:ext cx="1370012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1" name="Equation" r:id="rId10" imgW="647640" imgH="393480" progId="Equation.DSMT4">
                  <p:embed/>
                </p:oleObj>
              </mc:Choice>
              <mc:Fallback>
                <p:oleObj name="Equation" r:id="rId10" imgW="647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20875" y="5275262"/>
                        <a:ext cx="1370012" cy="833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761517"/>
              </p:ext>
            </p:extLst>
          </p:nvPr>
        </p:nvGraphicFramePr>
        <p:xfrm>
          <a:off x="2115737" y="6108700"/>
          <a:ext cx="885825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2" name="Equation" r:id="rId12" imgW="419040" imgH="177480" progId="Equation.DSMT4">
                  <p:embed/>
                </p:oleObj>
              </mc:Choice>
              <mc:Fallback>
                <p:oleObj name="Equation" r:id="rId12" imgW="419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115737" y="6108700"/>
                        <a:ext cx="885825" cy="376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590242"/>
              </p:ext>
            </p:extLst>
          </p:nvPr>
        </p:nvGraphicFramePr>
        <p:xfrm>
          <a:off x="3276600" y="6172200"/>
          <a:ext cx="69850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3" name="Equation" r:id="rId14" imgW="330120" imgH="177480" progId="Equation.DSMT4">
                  <p:embed/>
                </p:oleObj>
              </mc:Choice>
              <mc:Fallback>
                <p:oleObj name="Equation" r:id="rId14" imgW="330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276600" y="6172200"/>
                        <a:ext cx="698500" cy="376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/>
          <p:nvPr/>
        </p:nvSpPr>
        <p:spPr>
          <a:xfrm>
            <a:off x="7458808" y="978510"/>
            <a:ext cx="914400" cy="5865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6808967"/>
              </p:ext>
            </p:extLst>
          </p:nvPr>
        </p:nvGraphicFramePr>
        <p:xfrm>
          <a:off x="4797425" y="2200275"/>
          <a:ext cx="123507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4" name="Equation" r:id="rId16" imgW="583920" imgH="241200" progId="Equation.DSMT4">
                  <p:embed/>
                </p:oleObj>
              </mc:Choice>
              <mc:Fallback>
                <p:oleObj name="Equation" r:id="rId16" imgW="5839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797425" y="2200275"/>
                        <a:ext cx="1235075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986102"/>
              </p:ext>
            </p:extLst>
          </p:nvPr>
        </p:nvGraphicFramePr>
        <p:xfrm>
          <a:off x="4551363" y="2667000"/>
          <a:ext cx="1316037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5" name="Equation" r:id="rId18" imgW="622080" imgH="241200" progId="Equation.DSMT4">
                  <p:embed/>
                </p:oleObj>
              </mc:Choice>
              <mc:Fallback>
                <p:oleObj name="Equation" r:id="rId18" imgW="6220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551363" y="2667000"/>
                        <a:ext cx="1316037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733773"/>
              </p:ext>
            </p:extLst>
          </p:nvPr>
        </p:nvGraphicFramePr>
        <p:xfrm>
          <a:off x="4495800" y="3128963"/>
          <a:ext cx="1100138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6" name="Equation" r:id="rId20" imgW="520560" imgH="393480" progId="Equation.DSMT4">
                  <p:embed/>
                </p:oleObj>
              </mc:Choice>
              <mc:Fallback>
                <p:oleObj name="Equation" r:id="rId20" imgW="520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495800" y="3128963"/>
                        <a:ext cx="1100138" cy="833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4854196"/>
              </p:ext>
            </p:extLst>
          </p:nvPr>
        </p:nvGraphicFramePr>
        <p:xfrm>
          <a:off x="4824413" y="4065588"/>
          <a:ext cx="752475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7" name="Equation" r:id="rId22" imgW="355320" imgH="228600" progId="Equation.DSMT4">
                  <p:embed/>
                </p:oleObj>
              </mc:Choice>
              <mc:Fallback>
                <p:oleObj name="Equation" r:id="rId22" imgW="355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4824413" y="4065588"/>
                        <a:ext cx="752475" cy="484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849360"/>
              </p:ext>
            </p:extLst>
          </p:nvPr>
        </p:nvGraphicFramePr>
        <p:xfrm>
          <a:off x="7077075" y="2288232"/>
          <a:ext cx="123507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8" name="Equation" r:id="rId24" imgW="583920" imgH="241200" progId="Equation.DSMT4">
                  <p:embed/>
                </p:oleObj>
              </mc:Choice>
              <mc:Fallback>
                <p:oleObj name="Equation" r:id="rId24" imgW="5839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7077075" y="2288232"/>
                        <a:ext cx="1235075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3491212"/>
              </p:ext>
            </p:extLst>
          </p:nvPr>
        </p:nvGraphicFramePr>
        <p:xfrm>
          <a:off x="6931025" y="2983468"/>
          <a:ext cx="145097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9" name="Equation" r:id="rId26" imgW="685800" imgH="241200" progId="Equation.DSMT4">
                  <p:embed/>
                </p:oleObj>
              </mc:Choice>
              <mc:Fallback>
                <p:oleObj name="Equation" r:id="rId26" imgW="6858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6931025" y="2983468"/>
                        <a:ext cx="1450975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8421469" y="6477000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1.3.</a:t>
            </a:r>
            <a:r>
              <a:rPr lang="en-US" sz="1800" i="1" dirty="0"/>
              <a:t>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8391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2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utoUpdateAnimBg="0"/>
      <p:bldP spid="52228" grpId="0" autoUpdateAnimBg="0"/>
      <p:bldP spid="52229" grpId="0" build="p" autoUpdateAnimBg="0"/>
      <p:bldP spid="52230" grpId="0" build="p" autoUpdateAnimBg="0"/>
      <p:bldP spid="18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133600" y="-15875"/>
            <a:ext cx="4865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u="sng">
                <a:solidFill>
                  <a:schemeClr val="accent2"/>
                </a:solidFill>
              </a:rPr>
              <a:t>Geometric Sequences - Applications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228600" y="457200"/>
            <a:ext cx="873405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>
                <a:solidFill>
                  <a:srgbClr val="CC0000"/>
                </a:solidFill>
              </a:rPr>
              <a:t>1.</a:t>
            </a:r>
            <a:r>
              <a:rPr lang="en-US" dirty="0"/>
              <a:t>  A photocopy machine reduces a picture to 75% of its previous </a:t>
            </a:r>
          </a:p>
          <a:p>
            <a:r>
              <a:rPr lang="en-US" dirty="0"/>
              <a:t>     size with each photocopy taken.  If it is originally 40 cm long,</a:t>
            </a:r>
          </a:p>
          <a:p>
            <a:r>
              <a:rPr lang="en-US" dirty="0"/>
              <a:t>     find its </a:t>
            </a:r>
            <a:r>
              <a:rPr lang="en-US" dirty="0" smtClean="0"/>
              <a:t>length </a:t>
            </a:r>
            <a:r>
              <a:rPr lang="en-US" dirty="0"/>
              <a:t>after the tenth reduction.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609600" y="2209800"/>
            <a:ext cx="26543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i="1" dirty="0"/>
              <a:t> </a:t>
            </a:r>
            <a:r>
              <a:rPr lang="en-US" sz="2800" i="1" dirty="0" err="1"/>
              <a:t>t</a:t>
            </a:r>
            <a:r>
              <a:rPr lang="en-US" sz="2800" i="1" baseline="-25000" dirty="0" err="1"/>
              <a:t>n</a:t>
            </a:r>
            <a:r>
              <a:rPr lang="en-US" sz="2800" dirty="0"/>
              <a:t> </a:t>
            </a:r>
            <a:r>
              <a:rPr lang="en-US" sz="2800"/>
              <a:t>= </a:t>
            </a:r>
            <a:r>
              <a:rPr lang="en-US" sz="2800" i="1"/>
              <a:t>t</a:t>
            </a:r>
            <a:r>
              <a:rPr lang="en-US" sz="2800" i="1" baseline="-25000"/>
              <a:t>1</a:t>
            </a:r>
            <a:r>
              <a:rPr lang="en-US" sz="2800"/>
              <a:t> </a:t>
            </a:r>
            <a:r>
              <a:rPr lang="en-US" sz="2800" i="1" smtClean="0"/>
              <a:t>r</a:t>
            </a:r>
            <a:r>
              <a:rPr lang="en-US" sz="2800" i="1" baseline="30000" smtClean="0"/>
              <a:t>n</a:t>
            </a:r>
            <a:r>
              <a:rPr lang="en-US" sz="2800" baseline="30000" dirty="0" smtClean="0"/>
              <a:t> </a:t>
            </a:r>
            <a:r>
              <a:rPr lang="en-US" sz="2800" baseline="30000" dirty="0"/>
              <a:t>- 1</a:t>
            </a:r>
          </a:p>
          <a:p>
            <a:r>
              <a:rPr lang="en-US" sz="2800" i="1" dirty="0"/>
              <a:t>t</a:t>
            </a:r>
            <a:r>
              <a:rPr lang="en-US" sz="2800" baseline="-25000" dirty="0"/>
              <a:t>11</a:t>
            </a:r>
            <a:r>
              <a:rPr lang="en-US" sz="2800" baseline="30000" dirty="0"/>
              <a:t> </a:t>
            </a:r>
            <a:r>
              <a:rPr lang="en-US" sz="2800" dirty="0"/>
              <a:t>= 40(0.75)</a:t>
            </a:r>
            <a:r>
              <a:rPr lang="en-US" sz="2800" baseline="30000" dirty="0"/>
              <a:t>11 - 1</a:t>
            </a:r>
          </a:p>
          <a:p>
            <a:r>
              <a:rPr lang="en-US" sz="2800" baseline="30000" dirty="0"/>
              <a:t>       </a:t>
            </a:r>
            <a:r>
              <a:rPr lang="en-US" sz="2800" dirty="0"/>
              <a:t>= </a:t>
            </a:r>
            <a:r>
              <a:rPr lang="en-US" sz="2800" dirty="0">
                <a:solidFill>
                  <a:schemeClr val="accent2"/>
                </a:solidFill>
              </a:rPr>
              <a:t>2.25</a:t>
            </a:r>
            <a:endParaRPr lang="en-US" sz="2800" baseline="30000" dirty="0"/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2895600" y="1600200"/>
            <a:ext cx="6186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u="sng" dirty="0"/>
              <a:t>Now</a:t>
            </a:r>
            <a:r>
              <a:rPr lang="en-US" dirty="0"/>
              <a:t>   </a:t>
            </a:r>
            <a:r>
              <a:rPr lang="en-US" u="sng" dirty="0"/>
              <a:t>     </a:t>
            </a:r>
            <a:r>
              <a:rPr lang="en-US" dirty="0"/>
              <a:t>  </a:t>
            </a:r>
            <a:r>
              <a:rPr lang="en-US" u="sng" dirty="0"/>
              <a:t>     </a:t>
            </a:r>
            <a:r>
              <a:rPr lang="en-US" dirty="0"/>
              <a:t>  </a:t>
            </a:r>
            <a:r>
              <a:rPr lang="en-US" u="sng" dirty="0"/>
              <a:t>     </a:t>
            </a:r>
            <a:r>
              <a:rPr lang="en-US" dirty="0"/>
              <a:t>  </a:t>
            </a:r>
            <a:r>
              <a:rPr lang="en-US" u="sng" dirty="0"/>
              <a:t>     </a:t>
            </a:r>
            <a:r>
              <a:rPr lang="en-US" dirty="0"/>
              <a:t>  </a:t>
            </a:r>
            <a:r>
              <a:rPr lang="en-US" b="0" u="sng" dirty="0"/>
              <a:t>     </a:t>
            </a:r>
            <a:r>
              <a:rPr lang="en-US" b="0" dirty="0"/>
              <a:t>  </a:t>
            </a:r>
            <a:r>
              <a:rPr lang="en-US" b="0" u="sng" dirty="0"/>
              <a:t>     </a:t>
            </a:r>
            <a:r>
              <a:rPr lang="en-US" b="0" dirty="0"/>
              <a:t>  </a:t>
            </a:r>
            <a:r>
              <a:rPr lang="en-US" b="0" u="sng" dirty="0"/>
              <a:t>     </a:t>
            </a:r>
            <a:r>
              <a:rPr lang="en-US" b="0" dirty="0"/>
              <a:t>  </a:t>
            </a:r>
            <a:r>
              <a:rPr lang="en-US" b="0" u="sng" dirty="0"/>
              <a:t>     </a:t>
            </a:r>
            <a:r>
              <a:rPr lang="en-US" b="0" dirty="0"/>
              <a:t>  </a:t>
            </a:r>
            <a:r>
              <a:rPr lang="en-US" b="0" u="sng" dirty="0"/>
              <a:t>     </a:t>
            </a:r>
            <a:r>
              <a:rPr lang="en-US" b="0" dirty="0"/>
              <a:t>  </a:t>
            </a:r>
            <a:r>
              <a:rPr lang="en-US" b="0" u="sng" dirty="0"/>
              <a:t>     </a:t>
            </a:r>
            <a:endParaRPr lang="en-US" u="sng" dirty="0"/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3108325" y="1981200"/>
            <a:ext cx="597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1        2     3     4     5    6      7     8     9    10   11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3413125" y="2895600"/>
            <a:ext cx="441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The picture will be </a:t>
            </a:r>
            <a:r>
              <a:rPr lang="en-US">
                <a:solidFill>
                  <a:srgbClr val="CC0000"/>
                </a:solidFill>
              </a:rPr>
              <a:t>2.25</a:t>
            </a:r>
            <a:r>
              <a:rPr lang="en-US"/>
              <a:t> cm long.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304800" y="3581400"/>
            <a:ext cx="854086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>
                <a:solidFill>
                  <a:srgbClr val="CC0000"/>
                </a:solidFill>
              </a:rPr>
              <a:t>2.</a:t>
            </a:r>
            <a:r>
              <a:rPr lang="en-US" dirty="0"/>
              <a:t>  A car that is valued at $30 000 depreciates 20% in value each</a:t>
            </a:r>
          </a:p>
          <a:p>
            <a:r>
              <a:rPr lang="en-US" dirty="0"/>
              <a:t>     year.  </a:t>
            </a:r>
            <a:r>
              <a:rPr lang="en-US" dirty="0" smtClean="0"/>
              <a:t>How much will it be worth in 6 years?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619125" y="5349875"/>
            <a:ext cx="310373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i="1" dirty="0"/>
              <a:t> </a:t>
            </a:r>
            <a:r>
              <a:rPr lang="en-US" sz="2800" i="1" dirty="0" err="1" smtClean="0"/>
              <a:t>t</a:t>
            </a:r>
            <a:r>
              <a:rPr lang="en-US" sz="2800" i="1" baseline="-25000" dirty="0" err="1" smtClean="0"/>
              <a:t>n</a:t>
            </a:r>
            <a:r>
              <a:rPr lang="en-US" sz="2800" dirty="0" smtClean="0"/>
              <a:t> </a:t>
            </a:r>
            <a:r>
              <a:rPr lang="en-US" sz="2800" dirty="0"/>
              <a:t>= </a:t>
            </a:r>
            <a:r>
              <a:rPr lang="en-US" sz="2800" i="1" dirty="0"/>
              <a:t> </a:t>
            </a:r>
            <a:r>
              <a:rPr lang="en-US" sz="2800" i="1" dirty="0" smtClean="0"/>
              <a:t>t</a:t>
            </a:r>
            <a:r>
              <a:rPr lang="en-US" sz="2800" i="1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i="1" dirty="0" err="1" smtClean="0"/>
              <a:t>r</a:t>
            </a:r>
            <a:r>
              <a:rPr lang="en-US" sz="2800" i="1" baseline="30000" dirty="0" err="1" smtClean="0"/>
              <a:t>n</a:t>
            </a:r>
            <a:r>
              <a:rPr lang="en-US" sz="2800" baseline="30000" dirty="0" smtClean="0"/>
              <a:t> </a:t>
            </a:r>
            <a:r>
              <a:rPr lang="en-US" sz="2800" baseline="30000" dirty="0"/>
              <a:t>- 1</a:t>
            </a:r>
          </a:p>
          <a:p>
            <a:r>
              <a:rPr lang="en-US" sz="2800" i="1" dirty="0" smtClean="0"/>
              <a:t> t</a:t>
            </a:r>
            <a:r>
              <a:rPr lang="en-US" sz="2800" i="1" baseline="-25000" dirty="0" smtClean="0"/>
              <a:t>7</a:t>
            </a:r>
            <a:r>
              <a:rPr lang="en-US" sz="2800" dirty="0" smtClean="0"/>
              <a:t> </a:t>
            </a:r>
            <a:r>
              <a:rPr lang="en-US" sz="2800" dirty="0"/>
              <a:t>= 30 </a:t>
            </a:r>
            <a:r>
              <a:rPr lang="en-US" sz="2800" dirty="0" smtClean="0"/>
              <a:t>000(0.80)</a:t>
            </a:r>
            <a:r>
              <a:rPr lang="en-US" sz="2800" i="1" baseline="30000" dirty="0"/>
              <a:t>7</a:t>
            </a:r>
            <a:r>
              <a:rPr lang="en-US" sz="2800" i="1" baseline="30000" dirty="0" smtClean="0"/>
              <a:t>-1</a:t>
            </a:r>
            <a:endParaRPr lang="en-US" sz="2800" baseline="30000" dirty="0"/>
          </a:p>
          <a:p>
            <a:r>
              <a:rPr lang="en-US" sz="2800" i="1" dirty="0"/>
              <a:t> t</a:t>
            </a:r>
            <a:r>
              <a:rPr lang="en-US" sz="2800" i="1" baseline="-25000" dirty="0"/>
              <a:t>7</a:t>
            </a:r>
            <a:r>
              <a:rPr lang="en-US" sz="2800" dirty="0"/>
              <a:t> = </a:t>
            </a:r>
            <a:r>
              <a:rPr lang="en-US" sz="2800" dirty="0" smtClean="0"/>
              <a:t>7864.32</a:t>
            </a:r>
            <a:endParaRPr lang="en-US" sz="2800" i="1" baseline="30000" dirty="0"/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2905125" y="4495800"/>
            <a:ext cx="412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u="sng"/>
              <a:t>Now</a:t>
            </a:r>
            <a:r>
              <a:rPr lang="en-US"/>
              <a:t>   </a:t>
            </a:r>
            <a:r>
              <a:rPr lang="en-US" u="sng"/>
              <a:t>     </a:t>
            </a:r>
            <a:r>
              <a:rPr lang="en-US"/>
              <a:t>  </a:t>
            </a:r>
            <a:r>
              <a:rPr lang="en-US" u="sng"/>
              <a:t>     </a:t>
            </a:r>
            <a:r>
              <a:rPr lang="en-US"/>
              <a:t>  </a:t>
            </a:r>
            <a:r>
              <a:rPr lang="en-US" u="sng"/>
              <a:t>     </a:t>
            </a:r>
            <a:r>
              <a:rPr lang="en-US"/>
              <a:t>  </a:t>
            </a:r>
            <a:r>
              <a:rPr lang="en-US" u="sng"/>
              <a:t>     </a:t>
            </a:r>
            <a:r>
              <a:rPr lang="en-US"/>
              <a:t>  </a:t>
            </a:r>
            <a:r>
              <a:rPr lang="en-US" b="0" u="sng"/>
              <a:t>     </a:t>
            </a:r>
            <a:r>
              <a:rPr lang="en-US" b="0"/>
              <a:t>   </a:t>
            </a:r>
            <a:r>
              <a:rPr lang="en-US" b="0" u="sng"/>
              <a:t>     </a:t>
            </a:r>
            <a:endParaRPr lang="en-US" u="sng"/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3117850" y="4876800"/>
            <a:ext cx="3917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1        2     3     4     5    6       7 </a:t>
            </a: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8421469" y="6477000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1.3.</a:t>
            </a:r>
            <a:r>
              <a:rPr lang="en-US" sz="1800" i="1" dirty="0"/>
              <a:t>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1610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9" dur="500"/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4" dur="500"/>
                                        <p:tgtEl>
                                          <p:spTgt spid="53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9" dur="500"/>
                                        <p:tgtEl>
                                          <p:spTgt spid="53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9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3" dur="500"/>
                                        <p:tgtEl>
                                          <p:spTgt spid="53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8" dur="500"/>
                                        <p:tgtEl>
                                          <p:spTgt spid="53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3" dur="500"/>
                                        <p:tgtEl>
                                          <p:spTgt spid="53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utoUpdateAnimBg="0"/>
      <p:bldP spid="53252" grpId="0" autoUpdateAnimBg="0"/>
      <p:bldP spid="53253" grpId="0" build="p" autoUpdateAnimBg="0"/>
      <p:bldP spid="53254" grpId="0" autoUpdateAnimBg="0"/>
      <p:bldP spid="53255" grpId="0" autoUpdateAnimBg="0"/>
      <p:bldP spid="53256" grpId="0" autoUpdateAnimBg="0"/>
      <p:bldP spid="53257" grpId="0" autoUpdateAnimBg="0"/>
      <p:bldP spid="53258" grpId="0" build="p" autoUpdateAnimBg="0"/>
      <p:bldP spid="53259" grpId="0" autoUpdateAnimBg="0"/>
      <p:bldP spid="5326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allbounce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921977" y="178776"/>
            <a:ext cx="6069623" cy="606962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838200"/>
            <a:ext cx="2667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Helvetica" charset="0"/>
              </a:rPr>
              <a:t>A 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Helvetica" charset="0"/>
              </a:rPr>
              <a:t>ball is dropped from a height of 100 m.</a:t>
            </a:r>
          </a:p>
          <a:p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Helvetica" charset="0"/>
              </a:rPr>
              <a:t>After each bounce it rises to 40% of its</a:t>
            </a:r>
          </a:p>
          <a:p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Helvetica" charset="0"/>
              </a:rPr>
              <a:t>previous height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Helvetica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42229"/>
            <a:ext cx="218200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Ball Bounce</a:t>
            </a:r>
            <a:endParaRPr lang="en-US" sz="3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7569" y="2895600"/>
            <a:ext cx="232703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Helvetica" charset="0"/>
              </a:rPr>
              <a:t>The relationship of the height of the bounce to the number of bounces forms a geometric sequence.</a:t>
            </a: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8421469" y="6477000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1.3.</a:t>
            </a:r>
            <a:r>
              <a:rPr lang="en-US" sz="1800" i="1" dirty="0"/>
              <a:t>7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1534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 vol="80000">
                <p:cTn id="13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Helvetica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Helvetica" charset="0"/>
              </a:rPr>
              <a:t>A ball is dropped from a height of </a:t>
            </a:r>
            <a:r>
              <a:rPr lang="en-US" sz="2000" b="1" dirty="0" smtClean="0">
                <a:solidFill>
                  <a:srgbClr val="000000"/>
                </a:solidFill>
                <a:latin typeface="Helvetica" charset="0"/>
              </a:rPr>
              <a:t>100 </a:t>
            </a:r>
            <a:r>
              <a:rPr lang="en-US" sz="2000" b="1" dirty="0">
                <a:solidFill>
                  <a:srgbClr val="000000"/>
                </a:solidFill>
                <a:latin typeface="Helvetica" charset="0"/>
              </a:rPr>
              <a:t>m.</a:t>
            </a:r>
          </a:p>
          <a:p>
            <a:r>
              <a:rPr lang="en-US" sz="2000" b="1" dirty="0">
                <a:solidFill>
                  <a:srgbClr val="000000"/>
                </a:solidFill>
                <a:latin typeface="Helvetica" charset="0"/>
              </a:rPr>
              <a:t>After each bounce it rises to </a:t>
            </a:r>
            <a:r>
              <a:rPr lang="en-US" sz="2000" b="1" dirty="0" smtClean="0">
                <a:solidFill>
                  <a:srgbClr val="000000"/>
                </a:solidFill>
                <a:latin typeface="Helvetica" charset="0"/>
              </a:rPr>
              <a:t>40% </a:t>
            </a:r>
            <a:r>
              <a:rPr lang="en-US" sz="2000" b="1" dirty="0">
                <a:solidFill>
                  <a:srgbClr val="000000"/>
                </a:solidFill>
                <a:latin typeface="Helvetica" charset="0"/>
              </a:rPr>
              <a:t>of its</a:t>
            </a:r>
          </a:p>
          <a:p>
            <a:r>
              <a:rPr lang="en-US" sz="2000" b="1" dirty="0">
                <a:solidFill>
                  <a:srgbClr val="000000"/>
                </a:solidFill>
                <a:latin typeface="Helvetica" charset="0"/>
              </a:rPr>
              <a:t>previous height.</a:t>
            </a:r>
          </a:p>
          <a:p>
            <a:endParaRPr lang="en-US" sz="2000" b="1" dirty="0">
              <a:solidFill>
                <a:srgbClr val="000000"/>
              </a:solidFill>
              <a:latin typeface="Helvetica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Helvetica" charset="0"/>
              </a:rPr>
              <a:t>a) Write the first term and the common</a:t>
            </a:r>
          </a:p>
          <a:p>
            <a:r>
              <a:rPr lang="en-US" sz="2000" b="1" dirty="0">
                <a:solidFill>
                  <a:srgbClr val="000000"/>
                </a:solidFill>
                <a:latin typeface="Helvetica" charset="0"/>
              </a:rPr>
              <a:t>ratio of the geometric sequence</a:t>
            </a:r>
            <a:r>
              <a:rPr lang="en-US" sz="2000" b="1" dirty="0" smtClean="0">
                <a:solidFill>
                  <a:srgbClr val="000000"/>
                </a:solidFill>
                <a:latin typeface="Helvetica" charset="0"/>
              </a:rPr>
              <a:t>.</a:t>
            </a:r>
            <a:endParaRPr lang="en-US" sz="2000" b="1" dirty="0">
              <a:solidFill>
                <a:srgbClr val="000000"/>
              </a:solidFill>
              <a:latin typeface="Helvetica" charset="0"/>
            </a:endParaRPr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04800"/>
            <a:ext cx="281940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0766458"/>
              </p:ext>
            </p:extLst>
          </p:nvPr>
        </p:nvGraphicFramePr>
        <p:xfrm>
          <a:off x="914400" y="2209800"/>
          <a:ext cx="825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8" name="Equation" r:id="rId4" imgW="495000" imgH="228600" progId="Equation.DSMT4">
                  <p:embed/>
                </p:oleObj>
              </mc:Choice>
              <mc:Fallback>
                <p:oleObj name="Equation" r:id="rId4" imgW="495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2209800"/>
                        <a:ext cx="8255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2443317"/>
              </p:ext>
            </p:extLst>
          </p:nvPr>
        </p:nvGraphicFramePr>
        <p:xfrm>
          <a:off x="2317750" y="2209800"/>
          <a:ext cx="76200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9" name="Equation" r:id="rId6" imgW="457200" imgH="177480" progId="Equation.DSMT4">
                  <p:embed/>
                </p:oleObj>
              </mc:Choice>
              <mc:Fallback>
                <p:oleObj name="Equation" r:id="rId6" imgW="4572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17750" y="2209800"/>
                        <a:ext cx="762000" cy="295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088779"/>
              </p:ext>
            </p:extLst>
          </p:nvPr>
        </p:nvGraphicFramePr>
        <p:xfrm>
          <a:off x="685800" y="3495675"/>
          <a:ext cx="158750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0" name="Equation" r:id="rId8" imgW="952200" imgH="241200" progId="Equation.DSMT4">
                  <p:embed/>
                </p:oleObj>
              </mc:Choice>
              <mc:Fallback>
                <p:oleObj name="Equation" r:id="rId8" imgW="9522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85800" y="3495675"/>
                        <a:ext cx="1587500" cy="401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473378"/>
              </p:ext>
            </p:extLst>
          </p:nvPr>
        </p:nvGraphicFramePr>
        <p:xfrm>
          <a:off x="2219325" y="4605338"/>
          <a:ext cx="1566863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1" name="Equation" r:id="rId10" imgW="939600" imgH="241200" progId="Equation.DSMT4">
                  <p:embed/>
                </p:oleObj>
              </mc:Choice>
              <mc:Fallback>
                <p:oleObj name="Equation" r:id="rId10" imgW="9396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219325" y="4605338"/>
                        <a:ext cx="1566863" cy="401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600" y="4644479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n = 9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091465"/>
              </p:ext>
            </p:extLst>
          </p:nvPr>
        </p:nvGraphicFramePr>
        <p:xfrm>
          <a:off x="4391025" y="4654550"/>
          <a:ext cx="10588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2" name="Equation" r:id="rId12" imgW="634680" imgH="228600" progId="Equation.DSMT4">
                  <p:embed/>
                </p:oleObj>
              </mc:Choice>
              <mc:Fallback>
                <p:oleObj name="Equation" r:id="rId12" imgW="634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391025" y="4654550"/>
                        <a:ext cx="1058863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33900" y="5486400"/>
            <a:ext cx="1795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0.066 m = 6.6 cm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2505670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Helvetica" charset="0"/>
              </a:rPr>
              <a:t>b) Write the general term of the sequence that relates the height of the bounce to the number of bounces.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90500" y="3886200"/>
            <a:ext cx="8267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Helvetica" charset="0"/>
              </a:rPr>
              <a:t>c) What height does the ball reach after the 8th bounce?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8421469" y="6477000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1.3.</a:t>
            </a:r>
            <a:r>
              <a:rPr lang="en-US" sz="1800" i="1" dirty="0"/>
              <a:t>8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2317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710</Words>
  <Application>Microsoft Office PowerPoint</Application>
  <PresentationFormat>On-screen Show (4:3)</PresentationFormat>
  <Paragraphs>132</Paragraphs>
  <Slides>12</Slides>
  <Notes>5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MathType Equation 3.6+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</dc:creator>
  <cp:lastModifiedBy>Perry Kulmatyski</cp:lastModifiedBy>
  <cp:revision>74</cp:revision>
  <dcterms:created xsi:type="dcterms:W3CDTF">2011-08-14T16:41:02Z</dcterms:created>
  <dcterms:modified xsi:type="dcterms:W3CDTF">2013-01-25T15:51:19Z</dcterms:modified>
</cp:coreProperties>
</file>