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3" r:id="rId4"/>
    <p:sldId id="264" r:id="rId5"/>
    <p:sldId id="265" r:id="rId6"/>
    <p:sldId id="266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660"/>
  </p:normalViewPr>
  <p:slideViewPr>
    <p:cSldViewPr>
      <p:cViewPr varScale="1">
        <p:scale>
          <a:sx n="30" d="100"/>
          <a:sy n="30" d="100"/>
        </p:scale>
        <p:origin x="-829" y="-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24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2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9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3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5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1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3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0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7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8.bin"/><Relationship Id="rId3" Type="http://schemas.openxmlformats.org/officeDocument/2006/relationships/hyperlink" Target="Sum_of_Infinite_Geo_Series.tns" TargetMode="External"/><Relationship Id="rId21" Type="http://schemas.openxmlformats.org/officeDocument/2006/relationships/image" Target="../media/image17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3.wmf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21.png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23" Type="http://schemas.openxmlformats.org/officeDocument/2006/relationships/image" Target="../media/image20.png"/><Relationship Id="rId10" Type="http://schemas.openxmlformats.org/officeDocument/2006/relationships/image" Target="../media/image12.wmf"/><Relationship Id="rId19" Type="http://schemas.openxmlformats.org/officeDocument/2006/relationships/image" Target="../media/image16.wmf"/><Relationship Id="rId4" Type="http://schemas.openxmlformats.org/officeDocument/2006/relationships/image" Target="../media/image18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4.wmf"/><Relationship Id="rId22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5.wmf"/><Relationship Id="rId3" Type="http://schemas.openxmlformats.org/officeDocument/2006/relationships/hyperlink" Target="http://illuminations.nctm.org/ActivityDetail.aspx?ID=153" TargetMode="External"/><Relationship Id="rId7" Type="http://schemas.openxmlformats.org/officeDocument/2006/relationships/image" Target="../media/image26.png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1.5%20The%20Effect%20of%20r%20on%20the%20Sum.tns" TargetMode="External"/><Relationship Id="rId11" Type="http://schemas.openxmlformats.org/officeDocument/2006/relationships/image" Target="../media/image24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32.wmf"/><Relationship Id="rId22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4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9" y="788457"/>
            <a:ext cx="3423618" cy="136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76200"/>
            <a:ext cx="426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Math 20-1  </a:t>
            </a:r>
            <a:r>
              <a:rPr lang="en-US" i="1" dirty="0" smtClean="0"/>
              <a:t>Chapter 1 Sequences and Series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850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1.5 Infinite Geometric </a:t>
            </a:r>
            <a:r>
              <a:rPr lang="en-US" dirty="0" smtClean="0">
                <a:solidFill>
                  <a:srgbClr val="FF0000"/>
                </a:solidFill>
              </a:rPr>
              <a:t>Series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9" y="1752600"/>
            <a:ext cx="3505200" cy="35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5051"/>
            <a:ext cx="4019550" cy="2001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51" y="3810000"/>
            <a:ext cx="8991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048000"/>
            <a:ext cx="89535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08" y="341521"/>
            <a:ext cx="5017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1.5 Infinite Geometric Series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0381" y="800935"/>
            <a:ext cx="2888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eometric sequence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23665"/>
            <a:ext cx="2747603" cy="204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3581401"/>
            <a:ext cx="2762964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096000" y="762000"/>
            <a:ext cx="2335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eometric series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444" y="1262600"/>
            <a:ext cx="2676200" cy="1992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443" y="3581400"/>
            <a:ext cx="286529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1.5.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287215" y="3022937"/>
            <a:ext cx="21511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Would the sum ever approach a fixed value?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423" y="5791200"/>
            <a:ext cx="8636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A geometric series with an infinite number of terms, in which the sequence of partial sums continues to grow, are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considered </a:t>
            </a:r>
            <a:r>
              <a:rPr lang="en-US" sz="2000" b="1" dirty="0">
                <a:solidFill>
                  <a:srgbClr val="FF0000"/>
                </a:solidFill>
              </a:rPr>
              <a:t>divergent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5482" y="403075"/>
            <a:ext cx="1425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Divergent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705673"/>
              </p:ext>
            </p:extLst>
          </p:nvPr>
        </p:nvGraphicFramePr>
        <p:xfrm>
          <a:off x="423270" y="1143000"/>
          <a:ext cx="171033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110"/>
                <a:gridCol w="570110"/>
                <a:gridCol w="57011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626961"/>
              </p:ext>
            </p:extLst>
          </p:nvPr>
        </p:nvGraphicFramePr>
        <p:xfrm>
          <a:off x="457200" y="4038600"/>
          <a:ext cx="171033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110"/>
                <a:gridCol w="570110"/>
                <a:gridCol w="57011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558662" y="1828800"/>
            <a:ext cx="2038249" cy="1752601"/>
            <a:chOff x="2558662" y="1828800"/>
            <a:chExt cx="2038249" cy="1752601"/>
          </a:xfrm>
        </p:grpSpPr>
        <p:sp>
          <p:nvSpPr>
            <p:cNvPr id="4" name="Rectangle 3"/>
            <p:cNvSpPr/>
            <p:nvPr/>
          </p:nvSpPr>
          <p:spPr>
            <a:xfrm>
              <a:off x="4290417" y="3212069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58662" y="1828800"/>
              <a:ext cx="383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tn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503875" y="1862606"/>
            <a:ext cx="2139709" cy="1750397"/>
            <a:chOff x="5503875" y="1862606"/>
            <a:chExt cx="2139709" cy="1750397"/>
          </a:xfrm>
        </p:grpSpPr>
        <p:sp>
          <p:nvSpPr>
            <p:cNvPr id="19" name="Rectangle 18"/>
            <p:cNvSpPr/>
            <p:nvPr/>
          </p:nvSpPr>
          <p:spPr>
            <a:xfrm>
              <a:off x="7337090" y="3243671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503875" y="1862606"/>
              <a:ext cx="4122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Sn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61592" y="3874449"/>
            <a:ext cx="2188566" cy="1151737"/>
            <a:chOff x="2561592" y="3874449"/>
            <a:chExt cx="2188566" cy="1151737"/>
          </a:xfrm>
        </p:grpSpPr>
        <p:sp>
          <p:nvSpPr>
            <p:cNvPr id="24" name="Rectangle 23"/>
            <p:cNvSpPr/>
            <p:nvPr/>
          </p:nvSpPr>
          <p:spPr>
            <a:xfrm>
              <a:off x="4443664" y="4656854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561592" y="3874449"/>
              <a:ext cx="383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tn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690801" y="4038600"/>
            <a:ext cx="2188566" cy="1151737"/>
            <a:chOff x="2561592" y="3874449"/>
            <a:chExt cx="2188566" cy="1151737"/>
          </a:xfrm>
        </p:grpSpPr>
        <p:sp>
          <p:nvSpPr>
            <p:cNvPr id="31" name="Rectangle 30"/>
            <p:cNvSpPr/>
            <p:nvPr/>
          </p:nvSpPr>
          <p:spPr>
            <a:xfrm>
              <a:off x="4443664" y="4656854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61592" y="3874449"/>
              <a:ext cx="4122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Sn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474418" y="6107668"/>
            <a:ext cx="1929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There is no sum.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52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27" grpId="0"/>
      <p:bldP spid="28" grpId="0"/>
      <p:bldP spid="3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866" y="166391"/>
            <a:ext cx="1752600" cy="1322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33400"/>
            <a:ext cx="268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Consider the series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395941"/>
              </p:ext>
            </p:extLst>
          </p:nvPr>
        </p:nvGraphicFramePr>
        <p:xfrm>
          <a:off x="3124200" y="423584"/>
          <a:ext cx="1253921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Equation" r:id="rId5" imgW="838080" imgH="393480" progId="Equation.DSMT4">
                  <p:embed/>
                </p:oleObj>
              </mc:Choice>
              <mc:Fallback>
                <p:oleObj name="Equation" r:id="rId5" imgW="838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4200" y="423584"/>
                        <a:ext cx="1253921" cy="58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1078468"/>
            <a:ext cx="4984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3399"/>
                </a:solidFill>
              </a:rPr>
              <a:t>W</a:t>
            </a:r>
            <a:r>
              <a:rPr lang="en-US" sz="2000" b="1" dirty="0" smtClean="0">
                <a:solidFill>
                  <a:srgbClr val="FF3399"/>
                </a:solidFill>
              </a:rPr>
              <a:t>ould you expect the series to be divergent?</a:t>
            </a:r>
            <a:endParaRPr lang="en-US" sz="2000" b="1" dirty="0">
              <a:solidFill>
                <a:srgbClr val="FF3399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842997"/>
              </p:ext>
            </p:extLst>
          </p:nvPr>
        </p:nvGraphicFramePr>
        <p:xfrm>
          <a:off x="366000" y="2216341"/>
          <a:ext cx="2209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091"/>
                <a:gridCol w="611091"/>
                <a:gridCol w="493809"/>
                <a:gridCol w="493809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tn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Sn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1112125" y="2639745"/>
            <a:ext cx="134938" cy="1362534"/>
            <a:chOff x="1112125" y="2639745"/>
            <a:chExt cx="134938" cy="1362534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4110128"/>
                </p:ext>
              </p:extLst>
            </p:nvPr>
          </p:nvGraphicFramePr>
          <p:xfrm>
            <a:off x="1124201" y="2639745"/>
            <a:ext cx="101574" cy="262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7" name="Equation" r:id="rId7" imgW="152280" imgH="393480" progId="Equation.DSMT4">
                    <p:embed/>
                  </p:oleObj>
                </mc:Choice>
                <mc:Fallback>
                  <p:oleObj name="Equation" r:id="rId7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124201" y="2639745"/>
                          <a:ext cx="101574" cy="2623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9886693"/>
                </p:ext>
              </p:extLst>
            </p:nvPr>
          </p:nvGraphicFramePr>
          <p:xfrm>
            <a:off x="1128000" y="3020745"/>
            <a:ext cx="101574" cy="262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8" name="Equation" r:id="rId9" imgW="152280" imgH="393480" progId="Equation.DSMT4">
                    <p:embed/>
                  </p:oleObj>
                </mc:Choice>
                <mc:Fallback>
                  <p:oleObj name="Equation" r:id="rId9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128000" y="3020745"/>
                          <a:ext cx="101574" cy="2623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7885477"/>
                </p:ext>
              </p:extLst>
            </p:nvPr>
          </p:nvGraphicFramePr>
          <p:xfrm>
            <a:off x="1131175" y="3326004"/>
            <a:ext cx="93663" cy="26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9" name="Equation" r:id="rId11" imgW="139680" imgH="393480" progId="Equation.DSMT4">
                    <p:embed/>
                  </p:oleObj>
                </mc:Choice>
                <mc:Fallback>
                  <p:oleObj name="Equation" r:id="rId11" imgW="1396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131175" y="3326004"/>
                          <a:ext cx="93663" cy="2619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4282590"/>
                </p:ext>
              </p:extLst>
            </p:nvPr>
          </p:nvGraphicFramePr>
          <p:xfrm>
            <a:off x="1112125" y="3740341"/>
            <a:ext cx="134938" cy="261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0" name="Equation" r:id="rId13" imgW="203040" imgH="393480" progId="Equation.DSMT4">
                    <p:embed/>
                  </p:oleObj>
                </mc:Choice>
                <mc:Fallback>
                  <p:oleObj name="Equation" r:id="rId13" imgW="20304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112125" y="3740341"/>
                          <a:ext cx="134938" cy="2619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extBox 17"/>
          <p:cNvSpPr txBox="1"/>
          <p:nvPr/>
        </p:nvSpPr>
        <p:spPr>
          <a:xfrm>
            <a:off x="304801" y="441960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Would the sum ever approach a fixed value?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181600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A geometric series with an infinite number of terms, in which the sequence of partial sums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approaches a finite number,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are considered </a:t>
            </a:r>
            <a:r>
              <a:rPr lang="en-US" sz="2000" b="1" dirty="0" smtClean="0">
                <a:solidFill>
                  <a:srgbClr val="FF0000"/>
                </a:solidFill>
              </a:rPr>
              <a:t>convergent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636026" y="2597341"/>
            <a:ext cx="1011909" cy="1447800"/>
            <a:chOff x="1636026" y="2597341"/>
            <a:chExt cx="1011909" cy="1447800"/>
          </a:xfrm>
        </p:grpSpPr>
        <p:grpSp>
          <p:nvGrpSpPr>
            <p:cNvPr id="25" name="Group 24"/>
            <p:cNvGrpSpPr/>
            <p:nvPr/>
          </p:nvGrpSpPr>
          <p:grpSpPr>
            <a:xfrm>
              <a:off x="1636026" y="2639745"/>
              <a:ext cx="144437" cy="1405396"/>
              <a:chOff x="1636026" y="2639745"/>
              <a:chExt cx="144437" cy="1405396"/>
            </a:xfrm>
          </p:grpSpPr>
          <p:graphicFrame>
            <p:nvGraphicFramePr>
              <p:cNvPr id="14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73364378"/>
                  </p:ext>
                </p:extLst>
              </p:nvPr>
            </p:nvGraphicFramePr>
            <p:xfrm>
              <a:off x="1636026" y="2639745"/>
              <a:ext cx="101574" cy="2623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1" name="Equation" r:id="rId15" imgW="152280" imgH="393480" progId="Equation.DSMT4">
                      <p:embed/>
                    </p:oleObj>
                  </mc:Choice>
                  <mc:Fallback>
                    <p:oleObj name="Equation" r:id="rId15" imgW="15228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1636026" y="2639745"/>
                            <a:ext cx="101574" cy="26239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95256270"/>
                  </p:ext>
                </p:extLst>
              </p:nvPr>
            </p:nvGraphicFramePr>
            <p:xfrm>
              <a:off x="1661400" y="3020745"/>
              <a:ext cx="101574" cy="2623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2" name="Equation" r:id="rId16" imgW="152280" imgH="393480" progId="Equation.DSMT4">
                      <p:embed/>
                    </p:oleObj>
                  </mc:Choice>
                  <mc:Fallback>
                    <p:oleObj name="Equation" r:id="rId16" imgW="15228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7"/>
                          <a:stretch>
                            <a:fillRect/>
                          </a:stretch>
                        </p:blipFill>
                        <p:spPr>
                          <a:xfrm>
                            <a:off x="1661400" y="3020745"/>
                            <a:ext cx="101574" cy="26239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51428036"/>
                  </p:ext>
                </p:extLst>
              </p:nvPr>
            </p:nvGraphicFramePr>
            <p:xfrm>
              <a:off x="1661400" y="3401745"/>
              <a:ext cx="101574" cy="2623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3" name="Equation" r:id="rId18" imgW="152280" imgH="393480" progId="Equation.DSMT4">
                      <p:embed/>
                    </p:oleObj>
                  </mc:Choice>
                  <mc:Fallback>
                    <p:oleObj name="Equation" r:id="rId18" imgW="15228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9"/>
                          <a:stretch>
                            <a:fillRect/>
                          </a:stretch>
                        </p:blipFill>
                        <p:spPr>
                          <a:xfrm>
                            <a:off x="1661400" y="3401745"/>
                            <a:ext cx="101574" cy="26239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61382571"/>
                  </p:ext>
                </p:extLst>
              </p:nvPr>
            </p:nvGraphicFramePr>
            <p:xfrm>
              <a:off x="1645525" y="3783204"/>
              <a:ext cx="134938" cy="2619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4" name="Equation" r:id="rId20" imgW="203040" imgH="393480" progId="Equation.DSMT4">
                      <p:embed/>
                    </p:oleObj>
                  </mc:Choice>
                  <mc:Fallback>
                    <p:oleObj name="Equation" r:id="rId20" imgW="20304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1"/>
                          <a:stretch>
                            <a:fillRect/>
                          </a:stretch>
                        </p:blipFill>
                        <p:spPr>
                          <a:xfrm>
                            <a:off x="1645525" y="3783204"/>
                            <a:ext cx="134938" cy="26193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" name="TextBox 6"/>
            <p:cNvSpPr txBox="1"/>
            <p:nvPr/>
          </p:nvSpPr>
          <p:spPr>
            <a:xfrm>
              <a:off x="2135398" y="2597341"/>
              <a:ext cx="3642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0.5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35398" y="2945331"/>
              <a:ext cx="4363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0.75</a:t>
              </a:r>
              <a:endParaRPr lang="en-US" sz="11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42400" y="3326331"/>
              <a:ext cx="50847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0.875</a:t>
              </a:r>
              <a:endParaRPr lang="en-US" sz="11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67327" y="3740341"/>
              <a:ext cx="5806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0.9375</a:t>
              </a:r>
              <a:endParaRPr lang="en-US" sz="1100" dirty="0"/>
            </a:p>
          </p:txBody>
        </p:sp>
      </p:grp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1.5.</a:t>
            </a:r>
            <a:r>
              <a:rPr lang="en-US" sz="1800" i="1" dirty="0"/>
              <a:t>2</a:t>
            </a:r>
            <a:endParaRPr lang="en-US" sz="1800" dirty="0"/>
          </a:p>
        </p:txBody>
      </p:sp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99082"/>
            <a:ext cx="2438400" cy="1815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909" y="2361912"/>
            <a:ext cx="2429560" cy="1809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2780081" y="1981200"/>
            <a:ext cx="1601591" cy="2351068"/>
            <a:chOff x="2780081" y="1687532"/>
            <a:chExt cx="1601591" cy="2351068"/>
          </a:xfrm>
        </p:grpSpPr>
        <p:sp>
          <p:nvSpPr>
            <p:cNvPr id="27" name="Rectangle 26"/>
            <p:cNvSpPr/>
            <p:nvPr/>
          </p:nvSpPr>
          <p:spPr>
            <a:xfrm>
              <a:off x="4075178" y="3669268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80081" y="1687532"/>
              <a:ext cx="383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tn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36234" y="2133600"/>
            <a:ext cx="1807566" cy="2438400"/>
            <a:chOff x="5736234" y="1676400"/>
            <a:chExt cx="1807566" cy="2438400"/>
          </a:xfrm>
        </p:grpSpPr>
        <p:sp>
          <p:nvSpPr>
            <p:cNvPr id="30" name="Rectangle 29"/>
            <p:cNvSpPr/>
            <p:nvPr/>
          </p:nvSpPr>
          <p:spPr>
            <a:xfrm>
              <a:off x="7290662" y="3528333"/>
              <a:ext cx="253138" cy="5864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736234" y="1676400"/>
              <a:ext cx="340517" cy="5864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Sn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853398" y="1752600"/>
            <a:ext cx="2372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eometric sequence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99017" y="1752600"/>
            <a:ext cx="1978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eometric series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97226" y="5886510"/>
            <a:ext cx="177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There is a sum.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86" y="1480606"/>
            <a:ext cx="1862114" cy="271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868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8" grpId="0"/>
      <p:bldP spid="6" grpId="0"/>
      <p:bldP spid="34" grpId="0"/>
      <p:bldP spid="35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</p:cNvPr>
          <p:cNvSpPr/>
          <p:nvPr/>
        </p:nvSpPr>
        <p:spPr>
          <a:xfrm>
            <a:off x="6057900" y="95391"/>
            <a:ext cx="2743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http://illuminations.nctm.org/ActivityDetail.aspx?ID=153</a:t>
            </a: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1.5.</a:t>
            </a:r>
            <a:r>
              <a:rPr lang="en-US" sz="1800" i="1" dirty="0" smtClean="0"/>
              <a:t>3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681037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What characteristic of an infinite geometric series distinguishes convergence (sum) from divergence (no sum)?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525793"/>
              </p:ext>
            </p:extLst>
          </p:nvPr>
        </p:nvGraphicFramePr>
        <p:xfrm>
          <a:off x="6705600" y="1062037"/>
          <a:ext cx="1140463" cy="471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4" imgW="583920" imgH="241200" progId="Equation.DSMT4">
                  <p:embed/>
                </p:oleObj>
              </mc:Choice>
              <mc:Fallback>
                <p:oleObj name="Equation" r:id="rId4" imgW="583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05600" y="1062037"/>
                        <a:ext cx="1140463" cy="471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4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064" y="371474"/>
            <a:ext cx="340519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19050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When </a:t>
            </a:r>
            <a:r>
              <a:rPr lang="en-US" sz="2400" b="1" dirty="0" smtClean="0">
                <a:solidFill>
                  <a:srgbClr val="FF0000"/>
                </a:solidFill>
              </a:rPr>
              <a:t>-1 &gt; r &gt; 1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, the infinite geometric series will </a:t>
            </a:r>
            <a:r>
              <a:rPr lang="en-US" sz="2400" b="1" dirty="0" smtClean="0">
                <a:solidFill>
                  <a:srgbClr val="FF0000"/>
                </a:solidFill>
              </a:rPr>
              <a:t>diverge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The sequence of its partial sums will not approach a finite number, there is no sum.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946" y="3348335"/>
            <a:ext cx="8320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When </a:t>
            </a:r>
            <a:r>
              <a:rPr lang="en-US" sz="2400" b="1" dirty="0" smtClean="0">
                <a:solidFill>
                  <a:srgbClr val="FF0000"/>
                </a:solidFill>
              </a:rPr>
              <a:t>-1 &lt; r &lt; 1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, the infinite geometric series will </a:t>
            </a:r>
            <a:r>
              <a:rPr lang="en-US" sz="2400" b="1" dirty="0" smtClean="0">
                <a:solidFill>
                  <a:srgbClr val="FF0000"/>
                </a:solidFill>
              </a:rPr>
              <a:t>converge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The sequence of its partial sums will approach a finite number, there is a sum.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719935"/>
            <a:ext cx="847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The sum of an infinite geometric series that converges is given by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737613"/>
              </p:ext>
            </p:extLst>
          </p:nvPr>
        </p:nvGraphicFramePr>
        <p:xfrm>
          <a:off x="685800" y="5257800"/>
          <a:ext cx="173800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8" imgW="1028520" imgH="393480" progId="Equation.DSMT4">
                  <p:embed/>
                </p:oleObj>
              </mc:Choice>
              <mc:Fallback>
                <p:oleObj name="Equation" r:id="rId8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5800" y="5257800"/>
                        <a:ext cx="1738007" cy="665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577564"/>
              </p:ext>
            </p:extLst>
          </p:nvPr>
        </p:nvGraphicFramePr>
        <p:xfrm>
          <a:off x="2743200" y="2819400"/>
          <a:ext cx="766956" cy="528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10" imgW="368280" imgH="253800" progId="Equation.DSMT4">
                  <p:embed/>
                </p:oleObj>
              </mc:Choice>
              <mc:Fallback>
                <p:oleObj name="Equation" r:id="rId10" imgW="368280" imgH="2538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19400"/>
                        <a:ext cx="766956" cy="5289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81299"/>
              </p:ext>
            </p:extLst>
          </p:nvPr>
        </p:nvGraphicFramePr>
        <p:xfrm>
          <a:off x="2743200" y="4126409"/>
          <a:ext cx="766956" cy="528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12" imgW="368280" imgH="253800" progId="Equation.DSMT4">
                  <p:embed/>
                </p:oleObj>
              </mc:Choice>
              <mc:Fallback>
                <p:oleObj name="Equation" r:id="rId12" imgW="368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26409"/>
                        <a:ext cx="766956" cy="5289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206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Determine whether each infinite geometric series converges of diverges. Calculate the sum, if it exists.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773753"/>
              </p:ext>
            </p:extLst>
          </p:nvPr>
        </p:nvGraphicFramePr>
        <p:xfrm>
          <a:off x="594356" y="1459170"/>
          <a:ext cx="145906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3" imgW="863280" imgH="393480" progId="Equation.DSMT4">
                  <p:embed/>
                </p:oleObj>
              </mc:Choice>
              <mc:Fallback>
                <p:oleObj name="Equation" r:id="rId3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356" y="1459170"/>
                        <a:ext cx="1459067" cy="665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2478465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=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713871"/>
              </p:ext>
            </p:extLst>
          </p:nvPr>
        </p:nvGraphicFramePr>
        <p:xfrm>
          <a:off x="5614987" y="1600200"/>
          <a:ext cx="1395413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5" imgW="825480" imgH="177480" progId="Equation.DSMT4">
                  <p:embed/>
                </p:oleObj>
              </mc:Choice>
              <mc:Fallback>
                <p:oleObj name="Equation" r:id="rId5" imgW="825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14987" y="1600200"/>
                        <a:ext cx="1395413" cy="30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2478465"/>
            <a:ext cx="51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 = </a:t>
            </a:r>
            <a:endParaRPr lang="en-US" sz="2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235646"/>
              </p:ext>
            </p:extLst>
          </p:nvPr>
        </p:nvGraphicFramePr>
        <p:xfrm>
          <a:off x="549275" y="3602038"/>
          <a:ext cx="1736725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7" imgW="1028520" imgH="393480" progId="Equation.DSMT4">
                  <p:embed/>
                </p:oleObj>
              </mc:Choice>
              <mc:Fallback>
                <p:oleObj name="Equation" r:id="rId7" imgW="102852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3602038"/>
                        <a:ext cx="1736725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62600" y="2983646"/>
            <a:ext cx="2228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series diverges.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983646"/>
            <a:ext cx="2406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series converges.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653019" y="3754438"/>
            <a:ext cx="189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There is no sum.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544300"/>
              </p:ext>
            </p:extLst>
          </p:nvPr>
        </p:nvGraphicFramePr>
        <p:xfrm>
          <a:off x="1371600" y="2286000"/>
          <a:ext cx="226386" cy="63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9" imgW="139680" imgH="393480" progId="Equation.DSMT4">
                  <p:embed/>
                </p:oleObj>
              </mc:Choice>
              <mc:Fallback>
                <p:oleObj name="Equation" r:id="rId9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71600" y="2286000"/>
                        <a:ext cx="226386" cy="637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591134"/>
              </p:ext>
            </p:extLst>
          </p:nvPr>
        </p:nvGraphicFramePr>
        <p:xfrm>
          <a:off x="533400" y="4346575"/>
          <a:ext cx="11144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11" imgW="660240" imgH="583920" progId="Equation.DSMT4">
                  <p:embed/>
                </p:oleObj>
              </mc:Choice>
              <mc:Fallback>
                <p:oleObj name="Equation" r:id="rId11" imgW="66024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6575"/>
                        <a:ext cx="1114425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76183"/>
              </p:ext>
            </p:extLst>
          </p:nvPr>
        </p:nvGraphicFramePr>
        <p:xfrm>
          <a:off x="528638" y="5421313"/>
          <a:ext cx="10922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13" imgW="647640" imgH="393480" progId="Equation.DSMT4">
                  <p:embed/>
                </p:oleObj>
              </mc:Choice>
              <mc:Fallback>
                <p:oleObj name="Equation" r:id="rId13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5421313"/>
                        <a:ext cx="10922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365477"/>
              </p:ext>
            </p:extLst>
          </p:nvPr>
        </p:nvGraphicFramePr>
        <p:xfrm>
          <a:off x="2514600" y="4343400"/>
          <a:ext cx="107156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15" imgW="634680" imgH="393480" progId="Equation.DSMT4">
                  <p:embed/>
                </p:oleObj>
              </mc:Choice>
              <mc:Fallback>
                <p:oleObj name="Equation" r:id="rId15" imgW="634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343400"/>
                        <a:ext cx="1071562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805309"/>
              </p:ext>
            </p:extLst>
          </p:nvPr>
        </p:nvGraphicFramePr>
        <p:xfrm>
          <a:off x="2578100" y="5429250"/>
          <a:ext cx="7921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17" imgW="469800" imgH="393480" progId="Equation.DSMT4">
                  <p:embed/>
                </p:oleObj>
              </mc:Choice>
              <mc:Fallback>
                <p:oleObj name="Equation" r:id="rId17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5429250"/>
                        <a:ext cx="79216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96000" y="248236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1.5.</a:t>
            </a:r>
            <a:r>
              <a:rPr lang="en-US" sz="1800" i="1" dirty="0"/>
              <a:t>4</a:t>
            </a:r>
            <a:endParaRPr lang="en-US" sz="18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491420"/>
              </p:ext>
            </p:extLst>
          </p:nvPr>
        </p:nvGraphicFramePr>
        <p:xfrm>
          <a:off x="1905000" y="2398812"/>
          <a:ext cx="7667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19" imgW="368280" imgH="253800" progId="Equation.DSMT4">
                  <p:embed/>
                </p:oleObj>
              </mc:Choice>
              <mc:Fallback>
                <p:oleObj name="Equation" r:id="rId19" imgW="3682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398812"/>
                        <a:ext cx="76676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082804"/>
              </p:ext>
            </p:extLst>
          </p:nvPr>
        </p:nvGraphicFramePr>
        <p:xfrm>
          <a:off x="6600458" y="2414201"/>
          <a:ext cx="7667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21" imgW="368140" imgH="253890" progId="Equation.DSMT4">
                  <p:embed/>
                </p:oleObj>
              </mc:Choice>
              <mc:Fallback>
                <p:oleObj name="Equation" r:id="rId21" imgW="368140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458" y="2414201"/>
                        <a:ext cx="76676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281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4555" y="3510308"/>
            <a:ext cx="4372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Determine the sum of the series.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5800" y="762000"/>
            <a:ext cx="6171305" cy="461665"/>
            <a:chOff x="685800" y="762000"/>
            <a:chExt cx="6171305" cy="461665"/>
          </a:xfrm>
        </p:grpSpPr>
        <p:sp>
          <p:nvSpPr>
            <p:cNvPr id="2" name="TextBox 1"/>
            <p:cNvSpPr txBox="1"/>
            <p:nvPr/>
          </p:nvSpPr>
          <p:spPr>
            <a:xfrm>
              <a:off x="685800" y="762000"/>
              <a:ext cx="61713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Express              as an infinite geometric series. 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8617970"/>
                </p:ext>
              </p:extLst>
            </p:nvPr>
          </p:nvGraphicFramePr>
          <p:xfrm>
            <a:off x="1905000" y="816513"/>
            <a:ext cx="622300" cy="352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7" name="Equation" r:id="rId3" imgW="380880" imgH="215640" progId="Equation.DSMT4">
                    <p:embed/>
                  </p:oleObj>
                </mc:Choice>
                <mc:Fallback>
                  <p:oleObj name="Equation" r:id="rId3" imgW="380880" imgH="215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05000" y="816513"/>
                          <a:ext cx="622300" cy="3526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556264"/>
              </p:ext>
            </p:extLst>
          </p:nvPr>
        </p:nvGraphicFramePr>
        <p:xfrm>
          <a:off x="706438" y="1447800"/>
          <a:ext cx="77311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5" imgW="495000" imgH="215640" progId="Equation.DSMT4">
                  <p:embed/>
                </p:oleObj>
              </mc:Choice>
              <mc:Fallback>
                <p:oleObj name="Equation" r:id="rId5" imgW="495000" imgH="215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1447800"/>
                        <a:ext cx="773112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638236"/>
              </p:ext>
            </p:extLst>
          </p:nvPr>
        </p:nvGraphicFramePr>
        <p:xfrm>
          <a:off x="1560512" y="1502751"/>
          <a:ext cx="148748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7" imgW="952200" imgH="177480" progId="Equation.DSMT4">
                  <p:embed/>
                </p:oleObj>
              </mc:Choice>
              <mc:Fallback>
                <p:oleObj name="Equation" r:id="rId7" imgW="952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2" y="1502751"/>
                        <a:ext cx="1487488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96133"/>
              </p:ext>
            </p:extLst>
          </p:nvPr>
        </p:nvGraphicFramePr>
        <p:xfrm>
          <a:off x="1308100" y="1981200"/>
          <a:ext cx="4025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9" imgW="2577960" imgH="203040" progId="Equation.DSMT4">
                  <p:embed/>
                </p:oleObj>
              </mc:Choice>
              <mc:Fallback>
                <p:oleObj name="Equation" r:id="rId9" imgW="257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1981200"/>
                        <a:ext cx="40259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95668" y="251460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 =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2526323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0.001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95400" y="2971800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-1 &lt; r &lt; 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70862" y="2971800"/>
            <a:ext cx="2510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series will converge.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046663"/>
              </p:ext>
            </p:extLst>
          </p:nvPr>
        </p:nvGraphicFramePr>
        <p:xfrm>
          <a:off x="834137" y="4191000"/>
          <a:ext cx="1736725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1" imgW="1028520" imgH="393480" progId="Equation.DSMT4">
                  <p:embed/>
                </p:oleObj>
              </mc:Choice>
              <mc:Fallback>
                <p:oleObj name="Equation" r:id="rId11" imgW="102852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137" y="4191000"/>
                        <a:ext cx="1736725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204394"/>
              </p:ext>
            </p:extLst>
          </p:nvPr>
        </p:nvGraphicFramePr>
        <p:xfrm>
          <a:off x="944563" y="5049838"/>
          <a:ext cx="1522412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13" imgW="901440" imgH="393480" progId="Equation.DSMT4">
                  <p:embed/>
                </p:oleObj>
              </mc:Choice>
              <mc:Fallback>
                <p:oleObj name="Equation" r:id="rId13" imgW="901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5049838"/>
                        <a:ext cx="1522412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203421"/>
              </p:ext>
            </p:extLst>
          </p:nvPr>
        </p:nvGraphicFramePr>
        <p:xfrm>
          <a:off x="2778125" y="5243513"/>
          <a:ext cx="17589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15" imgW="1041120" imgH="228600" progId="Equation.DSMT4">
                  <p:embed/>
                </p:oleObj>
              </mc:Choice>
              <mc:Fallback>
                <p:oleObj name="Equation" r:id="rId15" imgW="1041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5243513"/>
                        <a:ext cx="17589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00600" y="5269468"/>
            <a:ext cx="3615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</a:rPr>
              <a:t>What do you notice about the sum?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1.5.</a:t>
            </a:r>
            <a:r>
              <a:rPr lang="en-US" sz="1800" i="1" dirty="0" smtClean="0"/>
              <a:t>5</a:t>
            </a:r>
            <a:endParaRPr lang="en-US" sz="18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822001"/>
              </p:ext>
            </p:extLst>
          </p:nvPr>
        </p:nvGraphicFramePr>
        <p:xfrm>
          <a:off x="3088462" y="2434947"/>
          <a:ext cx="7667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17" imgW="368280" imgH="253800" progId="Equation.DSMT4">
                  <p:embed/>
                </p:oleObj>
              </mc:Choice>
              <mc:Fallback>
                <p:oleObj name="Equation" r:id="rId17" imgW="3682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8462" y="2434947"/>
                        <a:ext cx="76676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91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86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3595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63:</a:t>
            </a:r>
          </a:p>
          <a:p>
            <a:r>
              <a:rPr lang="en-US" dirty="0" smtClean="0"/>
              <a:t>1</a:t>
            </a:r>
            <a:r>
              <a:rPr lang="en-US" smtClean="0"/>
              <a:t>, 2a,b,c, 3a, 5a, 6, 7, 8, 9, 13, 16, 21</a:t>
            </a:r>
            <a:endParaRPr lang="en-US" dirty="0" smtClean="0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1.4.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2540000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15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384</Words>
  <Application>Microsoft Office PowerPoint</Application>
  <PresentationFormat>On-screen Show (4:3)</PresentationFormat>
  <Paragraphs>102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</dc:creator>
  <cp:lastModifiedBy>Perry Kulmatyski</cp:lastModifiedBy>
  <cp:revision>36</cp:revision>
  <dcterms:created xsi:type="dcterms:W3CDTF">2011-08-14T16:41:02Z</dcterms:created>
  <dcterms:modified xsi:type="dcterms:W3CDTF">2013-01-25T15:56:44Z</dcterms:modified>
</cp:coreProperties>
</file>