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8" r:id="rId4"/>
    <p:sldId id="257" r:id="rId5"/>
    <p:sldId id="259" r:id="rId6"/>
    <p:sldId id="260" r:id="rId7"/>
    <p:sldId id="261" r:id="rId8"/>
    <p:sldId id="263" r:id="rId9"/>
    <p:sldId id="262" r:id="rId10"/>
    <p:sldId id="265" r:id="rId11"/>
    <p:sldId id="266" r:id="rId12"/>
    <p:sldId id="264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9" y="-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4A909-9938-43BE-A8B1-487C62B720E4}" type="datetimeFigureOut">
              <a:rPr lang="en-US" smtClean="0"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2A9C9-D91C-4135-9017-817692AFF8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5.wmf"/><Relationship Id="rId9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7.jpe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860" y="305090"/>
            <a:ext cx="3994690" cy="2819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565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6 Rational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456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7.3-7.4 </a:t>
            </a:r>
            <a:r>
              <a:rPr lang="en-US" b="1" dirty="0" smtClean="0">
                <a:solidFill>
                  <a:srgbClr val="FF0000"/>
                </a:solidFill>
              </a:rPr>
              <a:t>Add and Subtract Rational Expressions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09" y="3048000"/>
            <a:ext cx="9039491" cy="36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214" y="1219200"/>
            <a:ext cx="4300840" cy="804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4" y="3389646"/>
            <a:ext cx="8913268" cy="108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7" y="4461645"/>
            <a:ext cx="8886877" cy="1536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75588"/>
            <a:ext cx="8850514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10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28600" y="914400"/>
          <a:ext cx="233203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2" name="Equation" r:id="rId3" imgW="1523880" imgH="393480" progId="Equation.DSMT4">
                  <p:embed/>
                </p:oleObj>
              </mc:Choice>
              <mc:Fallback>
                <p:oleObj name="Equation" r:id="rId3" imgW="152388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2332038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77000" y="685800"/>
            <a:ext cx="2590800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A50021"/>
                </a:solidFill>
              </a:rPr>
              <a:t>LCM </a:t>
            </a:r>
            <a:r>
              <a:rPr lang="en-US" dirty="0" smtClean="0">
                <a:solidFill>
                  <a:srgbClr val="A50021"/>
                </a:solidFill>
              </a:rPr>
              <a:t>is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9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2661200"/>
              </p:ext>
            </p:extLst>
          </p:nvPr>
        </p:nvGraphicFramePr>
        <p:xfrm>
          <a:off x="430212" y="1143000"/>
          <a:ext cx="32273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3" imgW="1384200" imgH="431640" progId="Equation.DSMT4">
                  <p:embed/>
                </p:oleObj>
              </mc:Choice>
              <mc:Fallback>
                <p:oleObj name="Equation" r:id="rId3" imgW="1384200" imgH="43164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212" y="1143000"/>
                        <a:ext cx="3227388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305800" y="643446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04800" y="2743200"/>
          <a:ext cx="3459163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tion" r:id="rId3" imgW="1917360" imgH="393480" progId="Equation.DSMT4">
                  <p:embed/>
                </p:oleObj>
              </mc:Choice>
              <mc:Fallback>
                <p:oleObj name="Equation" r:id="rId3" imgW="19173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743200"/>
                        <a:ext cx="3459163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752600" y="1371600"/>
          <a:ext cx="29781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5" imgW="1650960" imgH="583920" progId="Equation.DSMT4">
                  <p:embed/>
                </p:oleObj>
              </mc:Choice>
              <mc:Fallback>
                <p:oleObj name="Equation" r:id="rId5" imgW="1650960" imgH="5839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371600"/>
                        <a:ext cx="297815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1600200" y="876300"/>
            <a:ext cx="10839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134BFF"/>
                </a:solidFill>
                <a:latin typeface="Arial" pitchFamily="34" charset="0"/>
                <a:cs typeface="Arial" pitchFamily="34" charset="0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2286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24000" y="3810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60299"/>
              </p:ext>
            </p:extLst>
          </p:nvPr>
        </p:nvGraphicFramePr>
        <p:xfrm>
          <a:off x="280987" y="4503738"/>
          <a:ext cx="31480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3" name="Equation" r:id="rId8" imgW="1676160" imgH="431640" progId="Equation.DSMT4">
                  <p:embed/>
                </p:oleObj>
              </mc:Choice>
              <mc:Fallback>
                <p:oleObj name="Equation" r:id="rId8" imgW="167616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4503738"/>
                        <a:ext cx="3148013" cy="820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05800" y="6434462"/>
            <a:ext cx="66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000"/>
            <a:ext cx="3927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Assignment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438400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3854" y="3171092"/>
            <a:ext cx="757130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 A  	Page 553:   (3-13)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 B		Page 565    3bd,4b,5bc,6b,7a,8,10ac,12a,13b 	</a:t>
            </a:r>
          </a:p>
        </p:txBody>
      </p:sp>
    </p:spTree>
    <p:extLst>
      <p:ext uri="{BB962C8B-B14F-4D97-AF65-F5344CB8AC3E}">
        <p14:creationId xmlns:p14="http://schemas.microsoft.com/office/powerpoint/2010/main" val="32448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295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7.3-7.4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Adding and Subtracting Rational Expressions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85800" y="3352800"/>
            <a:ext cx="7772400" cy="762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860404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Adding and subtracting rational expressions with common denominators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when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Q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polynomials and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  <a:sym typeface="Symbol" pitchFamily="18" charset="2"/>
              </a:rPr>
              <a:t> 0,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561902" y="4419600"/>
          <a:ext cx="186709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965160" imgH="393480" progId="Equation.3">
                  <p:embed/>
                </p:oleObj>
              </mc:Choice>
              <mc:Fallback>
                <p:oleObj name="Equation" r:id="rId3" imgW="96516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902" y="4419600"/>
                        <a:ext cx="186709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5029200" y="4419600"/>
          <a:ext cx="186709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5" imgW="965160" imgH="393480" progId="Equation.3">
                  <p:embed/>
                </p:oleObj>
              </mc:Choice>
              <mc:Fallback>
                <p:oleObj name="Equation" r:id="rId5" imgW="9651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419600"/>
                        <a:ext cx="186709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0" y="990600"/>
            <a:ext cx="4038600" cy="1399639"/>
            <a:chOff x="0" y="1219200"/>
            <a:chExt cx="4038600" cy="1399639"/>
          </a:xfrm>
        </p:grpSpPr>
        <p:pic>
          <p:nvPicPr>
            <p:cNvPr id="13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0" y="1219200"/>
              <a:ext cx="1276350" cy="127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1066800" y="1295400"/>
              <a:ext cx="2971800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To add or subtract rational expressions, the expressions</a:t>
              </a:r>
              <a:r>
                <a:rPr lang="en-US" sz="200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_____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have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the </a:t>
              </a:r>
              <a:r>
                <a:rPr lang="en-US" sz="2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________________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91000" y="990600"/>
            <a:ext cx="4724400" cy="2246769"/>
            <a:chOff x="4191000" y="1143000"/>
            <a:chExt cx="4724400" cy="2246769"/>
          </a:xfrm>
        </p:grpSpPr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1000" y="1219200"/>
              <a:ext cx="1276350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5257800" y="1143000"/>
              <a:ext cx="3657600" cy="22467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As with fractions, we add or subtract rational expressions with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the same 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denominator by </a:t>
              </a:r>
              <a:r>
                <a:rPr lang="en-US" sz="20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________________________________________________________________________________________________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6367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Adding and Subtracting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09600"/>
            <a:ext cx="4109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each sum or difference.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125094"/>
              </p:ext>
            </p:extLst>
          </p:nvPr>
        </p:nvGraphicFramePr>
        <p:xfrm>
          <a:off x="3160713" y="1219200"/>
          <a:ext cx="223678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3" imgW="1155600" imgH="393480" progId="Equation.DSMT4">
                  <p:embed/>
                </p:oleObj>
              </mc:Choice>
              <mc:Fallback>
                <p:oleObj name="Equation" r:id="rId3" imgW="1155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1219200"/>
                        <a:ext cx="223678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6248400" y="1219200"/>
          <a:ext cx="21240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5" imgW="1218960" imgH="393480" progId="Equation.DSMT4">
                  <p:embed/>
                </p:oleObj>
              </mc:Choice>
              <mc:Fallback>
                <p:oleObj name="Equation" r:id="rId5" imgW="121896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21240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228600" y="1219200"/>
          <a:ext cx="2116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21161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953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524000" y="8382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76200"/>
            <a:ext cx="63674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Adding and Subtracting Rational Expressions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914400"/>
            <a:ext cx="41090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Determine each sum or difference.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778000" y="1752600"/>
            <a:ext cx="1435100" cy="615950"/>
            <a:chOff x="304" y="1200"/>
            <a:chExt cx="800" cy="346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624" y="1200"/>
            <a:ext cx="480" cy="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4" name="Equation" r:id="rId4" imgW="545760" imgH="393480" progId="Equation.DSMT4">
                    <p:embed/>
                  </p:oleObj>
                </mc:Choice>
                <mc:Fallback>
                  <p:oleObj name="Equation" r:id="rId4" imgW="545760" imgH="393480" progId="Equation.DSMT4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200"/>
                          <a:ext cx="480" cy="3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04" y="1248"/>
              <a:ext cx="28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a)</a:t>
              </a:r>
              <a:endParaRPr lang="en-US" dirty="0"/>
            </a:p>
          </p:txBody>
        </p:sp>
      </p:grp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1828800" y="2743200"/>
            <a:ext cx="1991967" cy="701675"/>
            <a:chOff x="336" y="1920"/>
            <a:chExt cx="1110" cy="394"/>
          </a:xfrm>
        </p:grpSpPr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336" y="1968"/>
              <a:ext cx="384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b)</a:t>
              </a:r>
              <a:endParaRPr lang="en-US" dirty="0"/>
            </a:p>
          </p:txBody>
        </p:sp>
        <p:graphicFrame>
          <p:nvGraphicFramePr>
            <p:cNvPr id="12" name="Object 15"/>
            <p:cNvGraphicFramePr>
              <a:graphicFrameLocks noChangeAspect="1"/>
            </p:cNvGraphicFramePr>
            <p:nvPr/>
          </p:nvGraphicFramePr>
          <p:xfrm>
            <a:off x="618" y="1920"/>
            <a:ext cx="828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5" name="Equation" r:id="rId6" imgW="825480" imgH="393480" progId="Equation.DSMT4">
                    <p:embed/>
                  </p:oleObj>
                </mc:Choice>
                <mc:Fallback>
                  <p:oleObj name="Equation" r:id="rId6" imgW="825480" imgH="39348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" y="1920"/>
                          <a:ext cx="828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1828800" y="3810000"/>
            <a:ext cx="1905000" cy="669925"/>
            <a:chOff x="336" y="2880"/>
            <a:chExt cx="1200" cy="422"/>
          </a:xfrm>
        </p:grpSpPr>
        <p:graphicFrame>
          <p:nvGraphicFramePr>
            <p:cNvPr id="15" name="Object 20"/>
            <p:cNvGraphicFramePr>
              <a:graphicFrameLocks noChangeAspect="1"/>
            </p:cNvGraphicFramePr>
            <p:nvPr/>
          </p:nvGraphicFramePr>
          <p:xfrm>
            <a:off x="624" y="2880"/>
            <a:ext cx="912" cy="4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6" name="Equation" r:id="rId8" imgW="901440" imgH="419040" progId="Equation.DSMT4">
                    <p:embed/>
                  </p:oleObj>
                </mc:Choice>
                <mc:Fallback>
                  <p:oleObj name="Equation" r:id="rId8" imgW="901440" imgH="419040" progId="Equation.DSMT4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2880"/>
                          <a:ext cx="912" cy="4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36" y="292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c)</a:t>
              </a:r>
              <a:endParaRPr lang="en-US" dirty="0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3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18288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134BFF"/>
                </a:solidFill>
                <a:latin typeface="Arial" pitchFamily="34" charset="0"/>
                <a:cs typeface="Arial" pitchFamily="34" charset="0"/>
              </a:rPr>
              <a:t>Finding the Least Common Denominator (LCD)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134B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_____________________________.	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Find the least common denominator. ______________________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__________________________________________________________________________________________________________</a:t>
            </a: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(troll story u shall not pass).</a:t>
            </a:r>
            <a:r>
              <a:rPr lang="en-US" sz="2000" dirty="0" smtClean="0">
                <a:solidFill>
                  <a:srgbClr val="FE2CF9"/>
                </a:solidFill>
                <a:latin typeface="Arial" pitchFamily="34" charset="0"/>
                <a:cs typeface="Arial" pitchFamily="34" charset="0"/>
              </a:rPr>
              <a:t>	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685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To add or subtract rational expressions with unlike denominators, rewrite them in ________________that have the same denominator (a </a:t>
            </a:r>
            <a:r>
              <a:rPr lang="en-US" sz="2000" b="1" i="1" dirty="0" smtClean="0">
                <a:solidFill>
                  <a:schemeClr val="folHlink"/>
                </a:solidFill>
                <a:latin typeface="Arial" pitchFamily="34" charset="0"/>
                <a:cs typeface="Arial" pitchFamily="34" charset="0"/>
              </a:rPr>
              <a:t>__________________.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238223"/>
              </p:ext>
            </p:extLst>
          </p:nvPr>
        </p:nvGraphicFramePr>
        <p:xfrm>
          <a:off x="457200" y="4343400"/>
          <a:ext cx="27368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3" imgW="1498320" imgH="685800" progId="Equation.DSMT4">
                  <p:embed/>
                </p:oleObj>
              </mc:Choice>
              <mc:Fallback>
                <p:oleObj name="Equation" r:id="rId3" imgW="149832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343400"/>
                        <a:ext cx="27368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57200" y="3657600"/>
            <a:ext cx="5780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134BFF"/>
                </a:solidFill>
                <a:latin typeface="Arial" pitchFamily="34" charset="0"/>
                <a:cs typeface="Arial" pitchFamily="34" charset="0"/>
              </a:rPr>
              <a:t>Determine the LCD for each pair of denominators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600200" y="1485900"/>
            <a:ext cx="441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a)   5x</a:t>
            </a:r>
            <a:r>
              <a:rPr lang="en-US" sz="2000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45 and 4x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+ 24x + 36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997018" y="3467100"/>
            <a:ext cx="3048000" cy="40011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LCD is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676400" y="4552890"/>
            <a:ext cx="5410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b)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5x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and 10x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15x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1981200" y="5772090"/>
            <a:ext cx="2209800" cy="40011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LCD is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00200" y="876300"/>
            <a:ext cx="57807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134BFF"/>
                </a:solidFill>
                <a:latin typeface="Arial" pitchFamily="34" charset="0"/>
                <a:cs typeface="Arial" pitchFamily="34" charset="0"/>
              </a:rPr>
              <a:t>Determine the LCD for each pair of denominators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7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1447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524000" y="381000"/>
            <a:ext cx="1731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 animBg="1"/>
      <p:bldP spid="21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04800" y="609600"/>
            <a:ext cx="83058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Rewrite the rational expression as an equivalent rational expression with the given denominator.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33400" y="1518871"/>
          <a:ext cx="1939925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3" imgW="1041120" imgH="419040" progId="Equation.DSMT4">
                  <p:embed/>
                </p:oleObj>
              </mc:Choice>
              <mc:Fallback>
                <p:oleObj name="Equation" r:id="rId3" imgW="104112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18871"/>
                        <a:ext cx="1939925" cy="781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4953000" y="1524000"/>
          <a:ext cx="299085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5" imgW="1612800" imgH="393480" progId="Equation.DSMT4">
                  <p:embed/>
                </p:oleObj>
              </mc:Choice>
              <mc:Fallback>
                <p:oleObj name="Equation" r:id="rId5" imgW="16128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4000"/>
                        <a:ext cx="299085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6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925513" y="1409700"/>
          <a:ext cx="12096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3" imgW="736560" imgH="393480" progId="Equation.DSMT4">
                  <p:embed/>
                </p:oleObj>
              </mc:Choice>
              <mc:Fallback>
                <p:oleObj name="Equation" r:id="rId3" imgW="73656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409700"/>
                        <a:ext cx="12096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495800" y="1600200"/>
            <a:ext cx="2133600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A50021"/>
                </a:solidFill>
              </a:rPr>
              <a:t>LCD </a:t>
            </a:r>
            <a:r>
              <a:rPr lang="en-US" b="1" dirty="0">
                <a:solidFill>
                  <a:srgbClr val="A50021"/>
                </a:solidFill>
              </a:rPr>
              <a:t>is </a:t>
            </a:r>
            <a:r>
              <a:rPr lang="en-US" b="1" dirty="0" smtClean="0">
                <a:solidFill>
                  <a:srgbClr val="A50021"/>
                </a:solidFill>
              </a:rPr>
              <a:t>_______</a:t>
            </a:r>
            <a:endParaRPr lang="en-US" b="1" dirty="0">
              <a:solidFill>
                <a:srgbClr val="A5002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7620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949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 or Subtract Rational Expressions With Unlike Denominators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762000"/>
            <a:ext cx="108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Simplify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3400" y="1295400"/>
            <a:ext cx="1990725" cy="557213"/>
            <a:chOff x="384" y="2352"/>
            <a:chExt cx="1254" cy="351"/>
          </a:xfrm>
        </p:grpSpPr>
        <p:sp>
          <p:nvSpPr>
            <p:cNvPr id="5" name="Text Box 10"/>
            <p:cNvSpPr txBox="1">
              <a:spLocks noChangeArrowheads="1"/>
            </p:cNvSpPr>
            <p:nvPr/>
          </p:nvSpPr>
          <p:spPr bwMode="auto">
            <a:xfrm>
              <a:off x="384" y="2400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 smtClean="0"/>
                <a:t>b)</a:t>
              </a:r>
              <a:endParaRPr lang="en-US" dirty="0"/>
            </a:p>
          </p:txBody>
        </p:sp>
        <p:graphicFrame>
          <p:nvGraphicFramePr>
            <p:cNvPr id="6" name="Object 11"/>
            <p:cNvGraphicFramePr>
              <a:graphicFrameLocks noChangeAspect="1"/>
            </p:cNvGraphicFramePr>
            <p:nvPr/>
          </p:nvGraphicFramePr>
          <p:xfrm>
            <a:off x="667" y="2352"/>
            <a:ext cx="971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21" name="Equation" r:id="rId3" imgW="1079280" imgH="393480" progId="Equation.DSMT4">
                    <p:embed/>
                  </p:oleObj>
                </mc:Choice>
                <mc:Fallback>
                  <p:oleObj name="Equation" r:id="rId3" imgW="1079280" imgH="39348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7" y="2352"/>
                          <a:ext cx="971" cy="35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5410200" y="1371600"/>
            <a:ext cx="2133600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A50021"/>
                </a:solidFill>
              </a:rPr>
              <a:t>LCD is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05800" y="643446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6.3.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8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4102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STOP  The recording AND DO ASSGN PART A Please Then return and Complete recording. </a:t>
            </a:r>
            <a:endParaRPr lang="en-CA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281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Perry Kulmatyski</cp:lastModifiedBy>
  <cp:revision>56</cp:revision>
  <dcterms:created xsi:type="dcterms:W3CDTF">2011-10-29T22:46:51Z</dcterms:created>
  <dcterms:modified xsi:type="dcterms:W3CDTF">2014-11-27T23:24:20Z</dcterms:modified>
</cp:coreProperties>
</file>