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0" r:id="rId3"/>
    <p:sldId id="270" r:id="rId4"/>
    <p:sldId id="258" r:id="rId5"/>
    <p:sldId id="256" r:id="rId6"/>
    <p:sldId id="265" r:id="rId7"/>
    <p:sldId id="261" r:id="rId8"/>
    <p:sldId id="266" r:id="rId9"/>
    <p:sldId id="262" r:id="rId10"/>
    <p:sldId id="264" r:id="rId11"/>
    <p:sldId id="267" r:id="rId12"/>
    <p:sldId id="263" r:id="rId13"/>
    <p:sldId id="269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B9EDBB"/>
    <a:srgbClr val="A1E7A4"/>
    <a:srgbClr val="C8F0FC"/>
    <a:srgbClr val="ACE7FA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28" y="-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B7C60-2C3A-4634-865D-B2D8E784454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EBAA1-6038-4D6C-B53E-B1ED33959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5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EBAA1-6038-4D6C-B53E-B1ED3395971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2A61-3705-46CA-BD56-5EB600B5CA8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64E0-D9B9-49A5-8891-E33EF184F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lay.com/Absolute-Value-Equations/Absolute-Value-Equations.html" TargetMode="Externa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g"/><Relationship Id="rId5" Type="http://schemas.openxmlformats.org/officeDocument/2006/relationships/hyperlink" Target="7.3%20Abs%20Solve.ggb" TargetMode="Externa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618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8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Absolute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Value and Reciprocal Functions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961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8.2 </a:t>
            </a:r>
            <a:r>
              <a:rPr lang="en-US" b="1" dirty="0" smtClean="0">
                <a:solidFill>
                  <a:srgbClr val="FF0000"/>
                </a:solidFill>
              </a:rPr>
              <a:t>Absolute Value </a:t>
            </a:r>
            <a:r>
              <a:rPr lang="en-US" b="1" dirty="0" smtClean="0">
                <a:solidFill>
                  <a:srgbClr val="FF0000"/>
                </a:solidFill>
              </a:rPr>
              <a:t>Equations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26532"/>
            <a:ext cx="15811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18" y="1219200"/>
            <a:ext cx="473577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843" y="457200"/>
            <a:ext cx="3967957" cy="181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3" y="2782743"/>
            <a:ext cx="8862115" cy="315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2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787" y="393910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 (negative)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771" y="3409890"/>
            <a:ext cx="882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Verify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3409890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8888" y="3409890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–1</a:t>
            </a:r>
          </a:p>
        </p:txBody>
      </p:sp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343400"/>
            <a:ext cx="838200" cy="100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416778"/>
            <a:ext cx="762000" cy="91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b="1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427757"/>
              </p:ext>
            </p:extLst>
          </p:nvPr>
        </p:nvGraphicFramePr>
        <p:xfrm>
          <a:off x="4883150" y="304800"/>
          <a:ext cx="38036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4" imgW="2705040" imgH="787320" progId="Equation.DSMT4">
                  <p:embed/>
                </p:oleObj>
              </mc:Choice>
              <mc:Fallback>
                <p:oleObj name="Equation" r:id="rId4" imgW="270504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304800"/>
                        <a:ext cx="38036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88949" y="105364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1400" b="1" u="sng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8927" y="2590800"/>
            <a:ext cx="648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Do the solutions “fit” in the domain of the negative case?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5486400"/>
            <a:ext cx="737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X = 4 is not in the domain of the negative case, why does it work?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682" y="606373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5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3523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Verify the Solutions Graphically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69009"/>
              </p:ext>
            </p:extLst>
          </p:nvPr>
        </p:nvGraphicFramePr>
        <p:xfrm>
          <a:off x="419100" y="717550"/>
          <a:ext cx="19431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3" imgW="1117440" imgH="507960" progId="Equation.DSMT4">
                  <p:embed/>
                </p:oleObj>
              </mc:Choice>
              <mc:Fallback>
                <p:oleObj name="Equation" r:id="rId3" imgW="111744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717550"/>
                        <a:ext cx="19431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5638800"/>
            <a:ext cx="5202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solution is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001527"/>
              </p:ext>
            </p:extLst>
          </p:nvPr>
        </p:nvGraphicFramePr>
        <p:xfrm>
          <a:off x="3733800" y="76200"/>
          <a:ext cx="21463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5" imgW="1269720" imgH="279360" progId="Equation.DSMT4">
                  <p:embed/>
                </p:oleObj>
              </mc:Choice>
              <mc:Fallback>
                <p:oleObj name="Equation" r:id="rId5" imgW="12697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6200"/>
                        <a:ext cx="21463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09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Before a bottle of water can be sold, it must be filled with 500 mL of water with an absolute error of 5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mL.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Determine the minimum and maximum acceptable volumes for the bottle of water that are to be sold.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76200"/>
            <a:ext cx="4543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Applications of Absolute Value Equations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6261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minimum volume would be 495 mL and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maximum volume would be 505 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43857" y="6457890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0"/>
            <a:ext cx="5791200" cy="367129"/>
          </a:xfrm>
          <a:prstGeom prst="rect">
            <a:avLst/>
          </a:prstGeom>
          <a:noFill/>
        </p:spPr>
        <p:txBody>
          <a:bodyPr vert="horz" wrap="square" lIns="58778" tIns="29389" rIns="58778" bIns="29389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BA131A"/>
                </a:solidFill>
                <a:latin typeface="Arial - 48"/>
              </a:rPr>
              <a:t>Solve an Absolute Value Equation Graphically</a:t>
            </a:r>
            <a:endParaRPr lang="en-US" sz="2000" b="1" dirty="0">
              <a:solidFill>
                <a:srgbClr val="BA131A"/>
              </a:solidFill>
              <a:latin typeface="Arial - 4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0865" y="933254"/>
            <a:ext cx="1577340" cy="274796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|</a:t>
            </a:r>
            <a:r>
              <a:rPr lang="en-US" sz="1400" i="1" dirty="0" smtClean="0">
                <a:solidFill>
                  <a:srgbClr val="62160C"/>
                </a:solidFill>
                <a:latin typeface="Arial - 22"/>
              </a:rPr>
              <a:t>x</a:t>
            </a:r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– 2| = 5</a:t>
            </a:r>
            <a:endParaRPr lang="en-US" sz="1400" dirty="0">
              <a:solidFill>
                <a:srgbClr val="62160C"/>
              </a:solidFill>
              <a:latin typeface="Arial - 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57200"/>
            <a:ext cx="6789420" cy="305573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Tahoma - 18"/>
              </a:rPr>
              <a:t>Determine the solution(s) for each absolute value equation.</a:t>
            </a:r>
            <a:r>
              <a:rPr lang="en-US" sz="1600" dirty="0" smtClean="0">
                <a:solidFill>
                  <a:srgbClr val="62160C"/>
                </a:solidFill>
                <a:latin typeface="Arial - 18"/>
              </a:rPr>
              <a:t> </a:t>
            </a:r>
            <a:endParaRPr lang="en-US" sz="1600" dirty="0">
              <a:solidFill>
                <a:srgbClr val="62160C"/>
              </a:solidFill>
              <a:latin typeface="Arial - 1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31265" y="1238054"/>
            <a:ext cx="2613699" cy="1743403"/>
            <a:chOff x="1346200" y="3784600"/>
            <a:chExt cx="2904110" cy="2180083"/>
          </a:xfrm>
        </p:grpSpPr>
        <p:pic>
          <p:nvPicPr>
            <p:cNvPr id="12" name="Picture 11" descr="MSOfficePNG(16)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8900" y="3835400"/>
              <a:ext cx="2874391" cy="20701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3" name="Freeform 12"/>
            <p:cNvSpPr/>
            <p:nvPr/>
          </p:nvSpPr>
          <p:spPr>
            <a:xfrm>
              <a:off x="1346200" y="3784600"/>
              <a:ext cx="2904110" cy="2180083"/>
            </a:xfrm>
            <a:custGeom>
              <a:avLst/>
              <a:gdLst/>
              <a:ahLst/>
              <a:cxnLst/>
              <a:rect l="0" t="0" r="0" b="0"/>
              <a:pathLst>
                <a:path w="2904110" h="2180083">
                  <a:moveTo>
                    <a:pt x="0" y="0"/>
                  </a:moveTo>
                  <a:lnTo>
                    <a:pt x="2904109" y="0"/>
                  </a:lnTo>
                  <a:lnTo>
                    <a:pt x="2904109" y="2180082"/>
                  </a:lnTo>
                  <a:lnTo>
                    <a:pt x="0" y="2180082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532043" y="1238054"/>
            <a:ext cx="2621357" cy="1747770"/>
            <a:chOff x="6159753" y="3797553"/>
            <a:chExt cx="2912619" cy="2185544"/>
          </a:xfrm>
        </p:grpSpPr>
        <p:sp>
          <p:nvSpPr>
            <p:cNvPr id="15" name="Freeform 14"/>
            <p:cNvSpPr/>
            <p:nvPr/>
          </p:nvSpPr>
          <p:spPr>
            <a:xfrm>
              <a:off x="6159753" y="3797553"/>
              <a:ext cx="2912619" cy="2185544"/>
            </a:xfrm>
            <a:custGeom>
              <a:avLst/>
              <a:gdLst/>
              <a:ahLst/>
              <a:cxnLst/>
              <a:rect l="0" t="0" r="0" b="0"/>
              <a:pathLst>
                <a:path w="2912619" h="2185544">
                  <a:moveTo>
                    <a:pt x="0" y="0"/>
                  </a:moveTo>
                  <a:lnTo>
                    <a:pt x="2912618" y="0"/>
                  </a:lnTo>
                  <a:lnTo>
                    <a:pt x="2912618" y="2185543"/>
                  </a:lnTo>
                  <a:lnTo>
                    <a:pt x="0" y="2185543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MSOfficePNG(17)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98615" y="3836415"/>
              <a:ext cx="2866516" cy="206324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18" name="TextBox 17"/>
          <p:cNvSpPr txBox="1"/>
          <p:nvPr/>
        </p:nvSpPr>
        <p:spPr>
          <a:xfrm>
            <a:off x="5931865" y="914400"/>
            <a:ext cx="2217420" cy="274796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|2</a:t>
            </a:r>
            <a:r>
              <a:rPr lang="en-US" sz="1400" i="1" dirty="0" smtClean="0">
                <a:solidFill>
                  <a:srgbClr val="62160C"/>
                </a:solidFill>
                <a:latin typeface="Arial - 22"/>
              </a:rPr>
              <a:t>x</a:t>
            </a:r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– 4| = 8</a:t>
            </a:r>
            <a:r>
              <a:rPr lang="en-US" sz="1400" i="1" dirty="0" smtClean="0">
                <a:solidFill>
                  <a:srgbClr val="62160C"/>
                </a:solidFill>
                <a:latin typeface="Arial - 22"/>
              </a:rPr>
              <a:t>x </a:t>
            </a:r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+ 4</a:t>
            </a:r>
            <a:endParaRPr lang="en-US" sz="1400" dirty="0">
              <a:solidFill>
                <a:srgbClr val="62160C"/>
              </a:solidFill>
              <a:latin typeface="Arial - 22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143000" y="4114800"/>
            <a:ext cx="2743200" cy="1752600"/>
            <a:chOff x="1384553" y="7137654"/>
            <a:chExt cx="2919858" cy="2191004"/>
          </a:xfrm>
        </p:grpSpPr>
        <p:sp>
          <p:nvSpPr>
            <p:cNvPr id="19" name="Freeform 18"/>
            <p:cNvSpPr/>
            <p:nvPr/>
          </p:nvSpPr>
          <p:spPr>
            <a:xfrm>
              <a:off x="1384553" y="7137654"/>
              <a:ext cx="2919858" cy="2191004"/>
            </a:xfrm>
            <a:custGeom>
              <a:avLst/>
              <a:gdLst/>
              <a:ahLst/>
              <a:cxnLst/>
              <a:rect l="0" t="0" r="0" b="0"/>
              <a:pathLst>
                <a:path w="2919858" h="2191004">
                  <a:moveTo>
                    <a:pt x="0" y="0"/>
                  </a:moveTo>
                  <a:lnTo>
                    <a:pt x="2919857" y="0"/>
                  </a:lnTo>
                  <a:lnTo>
                    <a:pt x="2919857" y="2191003"/>
                  </a:lnTo>
                  <a:lnTo>
                    <a:pt x="0" y="2191003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MSOfficePNG(19).png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36497" y="7228585"/>
              <a:ext cx="2776347" cy="1996694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grpSp>
        <p:nvGrpSpPr>
          <p:cNvPr id="24" name="Group 23"/>
          <p:cNvGrpSpPr/>
          <p:nvPr/>
        </p:nvGrpSpPr>
        <p:grpSpPr>
          <a:xfrm>
            <a:off x="5562600" y="4114800"/>
            <a:ext cx="2667000" cy="1676400"/>
            <a:chOff x="6185153" y="7163054"/>
            <a:chExt cx="2919858" cy="2191004"/>
          </a:xfrm>
        </p:grpSpPr>
        <p:sp>
          <p:nvSpPr>
            <p:cNvPr id="22" name="Freeform 21"/>
            <p:cNvSpPr/>
            <p:nvPr/>
          </p:nvSpPr>
          <p:spPr>
            <a:xfrm>
              <a:off x="6185153" y="7163054"/>
              <a:ext cx="2919858" cy="2191004"/>
            </a:xfrm>
            <a:custGeom>
              <a:avLst/>
              <a:gdLst/>
              <a:ahLst/>
              <a:cxnLst/>
              <a:rect l="0" t="0" r="0" b="0"/>
              <a:pathLst>
                <a:path w="2919858" h="2191004">
                  <a:moveTo>
                    <a:pt x="0" y="0"/>
                  </a:moveTo>
                  <a:lnTo>
                    <a:pt x="2919857" y="0"/>
                  </a:lnTo>
                  <a:lnTo>
                    <a:pt x="2919857" y="2191003"/>
                  </a:lnTo>
                  <a:lnTo>
                    <a:pt x="0" y="2191003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MSOfficePNG(20).png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63132" y="7202043"/>
              <a:ext cx="2768853" cy="199110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25" name="TextBox 24"/>
          <p:cNvSpPr txBox="1"/>
          <p:nvPr/>
        </p:nvSpPr>
        <p:spPr>
          <a:xfrm>
            <a:off x="1950720" y="3819427"/>
            <a:ext cx="1783080" cy="274796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|</a:t>
            </a:r>
            <a:r>
              <a:rPr lang="en-US" sz="1400" i="1" dirty="0" smtClean="0">
                <a:solidFill>
                  <a:srgbClr val="62160C"/>
                </a:solidFill>
                <a:latin typeface="Arial - 22"/>
              </a:rPr>
              <a:t>x</a:t>
            </a:r>
            <a:r>
              <a:rPr lang="en-US" sz="1400" baseline="70000" dirty="0" smtClean="0">
                <a:solidFill>
                  <a:srgbClr val="62160C"/>
                </a:solidFill>
                <a:latin typeface="Arial - 22"/>
              </a:rPr>
              <a:t>2</a:t>
            </a:r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– 4| = 12</a:t>
            </a:r>
            <a:endParaRPr lang="en-US" sz="1400" dirty="0">
              <a:solidFill>
                <a:srgbClr val="62160C"/>
              </a:solidFill>
              <a:latin typeface="Arial - 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3620" y="3810000"/>
            <a:ext cx="2125980" cy="274796"/>
          </a:xfrm>
          <a:prstGeom prst="rect">
            <a:avLst/>
          </a:prstGeom>
          <a:noFill/>
        </p:spPr>
        <p:txBody>
          <a:bodyPr vert="horz" wrap="square" lIns="58778" tIns="29389" rIns="58778" bIns="29389" rtlCol="0">
            <a:spAutoFit/>
          </a:bodyPr>
          <a:lstStyle/>
          <a:p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|3</a:t>
            </a:r>
            <a:r>
              <a:rPr lang="en-US" sz="1400" i="1" dirty="0" smtClean="0">
                <a:solidFill>
                  <a:srgbClr val="62160C"/>
                </a:solidFill>
                <a:latin typeface="Arial - 22"/>
              </a:rPr>
              <a:t>x</a:t>
            </a:r>
            <a:r>
              <a:rPr lang="en-US" sz="1400" dirty="0" smtClean="0">
                <a:solidFill>
                  <a:srgbClr val="62160C"/>
                </a:solidFill>
                <a:latin typeface="Arial - 22"/>
              </a:rPr>
              <a:t> – 6| + 3 = 9</a:t>
            </a:r>
            <a:endParaRPr lang="en-US" sz="1400" dirty="0">
              <a:solidFill>
                <a:srgbClr val="62160C"/>
              </a:solidFill>
              <a:latin typeface="Arial - 22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569611" y="3410930"/>
            <a:ext cx="163449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60465" y="3371654"/>
            <a:ext cx="176022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6248400"/>
            <a:ext cx="179451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0" y="6172200"/>
            <a:ext cx="186309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1515" y="6062246"/>
            <a:ext cx="274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http://www.math-play.com/Absolute-Value-Equations/Absolute-Value-Equations.html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43857" y="6457890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  <p:pic>
        <p:nvPicPr>
          <p:cNvPr id="1229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33446"/>
            <a:ext cx="2327031" cy="152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2738"/>
            <a:ext cx="1454986" cy="232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" y="3810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Ron guessed there were 50 jelly beans in the jar.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742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His guess was off by 15 jelly beans.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12000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How many jelly beans are in the jar?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496032"/>
              </p:ext>
            </p:extLst>
          </p:nvPr>
        </p:nvGraphicFramePr>
        <p:xfrm>
          <a:off x="5105400" y="2313057"/>
          <a:ext cx="128444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400" y="2313057"/>
                        <a:ext cx="1284448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8600" y="1959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 an absolute value equation that could be used to represent the number of jelly beans.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line graph 1 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876800"/>
            <a:ext cx="4953000" cy="1297536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057400" y="76200"/>
            <a:ext cx="5133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8.2 Absolute </a:t>
            </a:r>
            <a:r>
              <a:rPr lang="en-US" sz="3200" b="1" dirty="0" smtClean="0">
                <a:solidFill>
                  <a:srgbClr val="C00000"/>
                </a:solidFill>
              </a:rPr>
              <a:t>Value Equations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930" y="685800"/>
            <a:ext cx="8836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 solve absolute value equations, use the definition of absolute value.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709061"/>
              </p:ext>
            </p:extLst>
          </p:nvPr>
        </p:nvGraphicFramePr>
        <p:xfrm>
          <a:off x="3048000" y="1219200"/>
          <a:ext cx="2133600" cy="817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4" imgW="1193760" imgH="457200" progId="Equation.DSMT4">
                  <p:embed/>
                </p:oleObj>
              </mc:Choice>
              <mc:Fallback>
                <p:oleObj name="Equation" r:id="rId4" imgW="11937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133600" cy="81712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981200"/>
            <a:ext cx="218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Ex.  Solve |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| =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9121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 solve an absolute value equation, there are two equations to consider: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122" y="2743200"/>
            <a:ext cx="4844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1. Solution is in the domain x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1242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_________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so the first equation to solve is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4844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2. Solution is in the domain x &lt; 0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4191000"/>
            <a:ext cx="8545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Use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________,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so the second equation to solve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is_______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898886"/>
            <a:ext cx="4599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Therefore the solution is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6172200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How can you use the definition of distance from zero to determine solutions?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5000" y="1581090"/>
            <a:ext cx="2896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range must be &lt; 0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29347"/>
              </p:ext>
            </p:extLst>
          </p:nvPr>
        </p:nvGraphicFramePr>
        <p:xfrm>
          <a:off x="6705600" y="1066800"/>
          <a:ext cx="838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6" imgW="419040" imgH="253800" progId="Equation.DSMT4">
                  <p:embed/>
                </p:oleObj>
              </mc:Choice>
              <mc:Fallback>
                <p:oleObj name="Equation" r:id="rId6" imgW="419040" imgH="253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838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566214" y="2057400"/>
            <a:ext cx="5323864" cy="400110"/>
            <a:chOff x="2566214" y="2057400"/>
            <a:chExt cx="5323864" cy="400110"/>
          </a:xfrm>
        </p:grpSpPr>
        <p:sp>
          <p:nvSpPr>
            <p:cNvPr id="16" name="Right Arrow 15"/>
            <p:cNvSpPr/>
            <p:nvPr/>
          </p:nvSpPr>
          <p:spPr>
            <a:xfrm>
              <a:off x="2566214" y="2133600"/>
              <a:ext cx="1167586" cy="20005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2057400"/>
              <a:ext cx="3927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The output must not be negative.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83783"/>
            <a:ext cx="218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Ex.  Solve |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| =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3607" y="228600"/>
            <a:ext cx="5753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Graphically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029200"/>
            <a:ext cx="7103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height of the graph is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___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input values of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______.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599" y="5458691"/>
            <a:ext cx="5997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roots of the equation are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_______________.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"/>
            <a:ext cx="3436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Absolute Value Equations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9600"/>
            <a:ext cx="2468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Solve |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 5|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828800"/>
            <a:ext cx="7276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solution is in the domain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≥ 5, use x – 5 = 2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3352800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3733800"/>
            <a:ext cx="7330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solution is in the domain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&lt; 5,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–(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5695890"/>
            <a:ext cx="7678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roots of the equation are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43857" y="645789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2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836503" y="640377"/>
            <a:ext cx="5323864" cy="400110"/>
            <a:chOff x="2566214" y="2057400"/>
            <a:chExt cx="5323864" cy="400110"/>
          </a:xfrm>
        </p:grpSpPr>
        <p:sp>
          <p:nvSpPr>
            <p:cNvPr id="21" name="Right Arrow 20"/>
            <p:cNvSpPr/>
            <p:nvPr/>
          </p:nvSpPr>
          <p:spPr>
            <a:xfrm>
              <a:off x="2566214" y="2133600"/>
              <a:ext cx="1167586" cy="20005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2057400"/>
              <a:ext cx="3927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The output must not be negative.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609600"/>
            <a:ext cx="7924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two cases create "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derived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" equations. These derived equations may not always be true equivalents to the original equation. Consequently, the roots of the derived equations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MUST BE VERIFIED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 the original equation so that you do not list extraneous roots as answers.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5312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Verify Solutions for an Absolute Value Equations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438400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2438400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7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76600" y="2514600"/>
            <a:ext cx="4953000" cy="3465575"/>
            <a:chOff x="3048000" y="2590800"/>
            <a:chExt cx="4953000" cy="3465575"/>
          </a:xfrm>
        </p:grpSpPr>
        <p:pic>
          <p:nvPicPr>
            <p:cNvPr id="14" name="Picture 2" descr="C:\Users\ComputerTrends\Desktop\LILY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86400" y="2590800"/>
              <a:ext cx="2514600" cy="2686487"/>
            </a:xfrm>
            <a:prstGeom prst="rect">
              <a:avLst/>
            </a:prstGeom>
            <a:noFill/>
          </p:spPr>
        </p:pic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 flipH="1" flipV="1">
              <a:off x="3048000" y="4876800"/>
              <a:ext cx="2863880" cy="1179575"/>
            </a:xfrm>
            <a:prstGeom prst="wedgeRoundRectCallout">
              <a:avLst>
                <a:gd name="adj1" fmla="val -72928"/>
                <a:gd name="adj2" fmla="val 71558"/>
                <a:gd name="adj3" fmla="val 16667"/>
              </a:avLst>
            </a:prstGeom>
            <a:solidFill>
              <a:srgbClr val="B9EDB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en-US" b="1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415" y="247590"/>
            <a:ext cx="632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Verify the solutions to |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5| = 2 using technology.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6458"/>
              </p:ext>
            </p:extLst>
          </p:nvPr>
        </p:nvGraphicFramePr>
        <p:xfrm>
          <a:off x="457200" y="1143000"/>
          <a:ext cx="132347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3" imgW="761760" imgH="482400" progId="Equation.DSMT4">
                  <p:embed/>
                </p:oleObj>
              </mc:Choice>
              <mc:Fallback>
                <p:oleObj name="Equation" r:id="rId3" imgW="76176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132347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55514" y="4724400"/>
            <a:ext cx="4517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roots are 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b="1" i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3400" y="5410200"/>
            <a:ext cx="8335936" cy="902732"/>
            <a:chOff x="533400" y="5410200"/>
            <a:chExt cx="8335936" cy="902732"/>
          </a:xfrm>
        </p:grpSpPr>
        <p:sp>
          <p:nvSpPr>
            <p:cNvPr id="2" name="TextBox 1"/>
            <p:cNvSpPr txBox="1"/>
            <p:nvPr/>
          </p:nvSpPr>
          <p:spPr>
            <a:xfrm>
              <a:off x="533400" y="5410200"/>
              <a:ext cx="833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Arial" pitchFamily="34" charset="0"/>
                  <a:cs typeface="Arial" pitchFamily="34" charset="0"/>
                </a:rPr>
                <a:t>Can an absolute value equation equal a negative value?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62000" y="5943600"/>
              <a:ext cx="13580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|</a:t>
              </a:r>
              <a:r>
                <a:rPr lang="en-US" b="1" i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– 5| = </a:t>
              </a:r>
              <a:r>
                <a:rPr lang="en-US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-2 </a:t>
              </a:r>
              <a:endParaRPr lang="en-US" dirty="0"/>
            </a:p>
          </p:txBody>
        </p:sp>
      </p:grpSp>
      <p:pic>
        <p:nvPicPr>
          <p:cNvPr id="5" name="Picture 4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19800"/>
            <a:ext cx="1547813" cy="51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2893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Absolute Value Equations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09600"/>
            <a:ext cx="2810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Solve |3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+ 2| = 4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+ 5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15635"/>
              </p:ext>
            </p:extLst>
          </p:nvPr>
        </p:nvGraphicFramePr>
        <p:xfrm>
          <a:off x="685800" y="1905000"/>
          <a:ext cx="7543800" cy="339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24384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Case 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A1E7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Case 2</a:t>
                      </a:r>
                    </a:p>
                  </a:txBody>
                  <a:tcPr anchor="ctr">
                    <a:solidFill>
                      <a:srgbClr val="A1E7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+ 2 = 4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+ 5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– 4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5 – 2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       –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3</a:t>
                      </a:r>
                    </a:p>
                    <a:p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          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–3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–(3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+ 2) = 4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+ 5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–3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– 2 =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+ 5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–3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– 4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5 + 2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       –7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7</a:t>
                      </a:r>
                    </a:p>
                    <a:p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          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–1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Note that x = –3 does not satisfy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domain of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for the positive case.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Check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= –3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B9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Check </a:t>
                      </a:r>
                      <a:r>
                        <a:rPr lang="en-US" i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= -1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B9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|3(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+ 2| = 4(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+ 5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|–9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+ 2| = –12 + 5  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|–7| = –7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7 ≠ –7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|3(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+ 2| = 4(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+ 5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|–3 +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2| = –4 + 5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|–1| = 1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1 =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The solution is x = –1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357974"/>
              </p:ext>
            </p:extLst>
          </p:nvPr>
        </p:nvGraphicFramePr>
        <p:xfrm>
          <a:off x="7535174" y="2701504"/>
          <a:ext cx="692757" cy="550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174" y="2701504"/>
                        <a:ext cx="692757" cy="550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592" y="1030225"/>
            <a:ext cx="5089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What restriction is on the expression 4x + 5?</a:t>
            </a:r>
          </a:p>
          <a:p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Explain your reasoning.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7543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7520" y="2286000"/>
            <a:ext cx="2347916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2286000"/>
            <a:ext cx="2438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286000"/>
            <a:ext cx="27432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520" y="3733800"/>
            <a:ext cx="2347916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0" y="3733800"/>
            <a:ext cx="2438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3733800"/>
            <a:ext cx="27432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187003"/>
              </p:ext>
            </p:extLst>
          </p:nvPr>
        </p:nvGraphicFramePr>
        <p:xfrm>
          <a:off x="4419600" y="1297405"/>
          <a:ext cx="838200" cy="68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97405"/>
                        <a:ext cx="838200" cy="683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2893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Absolute Value Equations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5056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Solve |3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+ 2| = 4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+ 5 using technology.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105608"/>
              </p:ext>
            </p:extLst>
          </p:nvPr>
        </p:nvGraphicFramePr>
        <p:xfrm>
          <a:off x="390525" y="1143000"/>
          <a:ext cx="1457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3" imgW="838080" imgH="482400" progId="Equation.DSMT4">
                  <p:embed/>
                </p:oleObj>
              </mc:Choice>
              <mc:Fallback>
                <p:oleObj name="Equation" r:id="rId3" imgW="8380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143000"/>
                        <a:ext cx="1457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5638800"/>
            <a:ext cx="3918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solution is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758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Algebraically Determine the solutions to the Absolute Value Equation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354453"/>
              </p:ext>
            </p:extLst>
          </p:nvPr>
        </p:nvGraphicFramePr>
        <p:xfrm>
          <a:off x="533400" y="533400"/>
          <a:ext cx="21463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6" name="Equation" r:id="rId3" imgW="1269720" imgH="279360" progId="Equation.DSMT4">
                  <p:embed/>
                </p:oleObj>
              </mc:Choice>
              <mc:Fallback>
                <p:oleObj name="Equation" r:id="rId3" imgW="126972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21463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676400"/>
            <a:ext cx="2206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 (positive)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71" y="4095690"/>
            <a:ext cx="882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Verify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4095690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82688" y="4095690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-5</a:t>
            </a:r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953000"/>
            <a:ext cx="838200" cy="100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026378"/>
            <a:ext cx="762000" cy="91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8343857" y="645789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7.3.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262" y="990600"/>
            <a:ext cx="4580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What restriction on the variable comes from 8 – 2x?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3999" y="1318752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1400" b="1" u="sng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6500" y="3426023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Do the solutions “fit” in the domain of the positive case?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  <p:bldP spid="3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821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Perry Kulmatyski</cp:lastModifiedBy>
  <cp:revision>84</cp:revision>
  <dcterms:created xsi:type="dcterms:W3CDTF">2011-11-04T19:45:54Z</dcterms:created>
  <dcterms:modified xsi:type="dcterms:W3CDTF">2015-01-09T20:02:05Z</dcterms:modified>
</cp:coreProperties>
</file>