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5" r:id="rId2"/>
    <p:sldId id="269" r:id="rId3"/>
    <p:sldId id="280" r:id="rId4"/>
    <p:sldId id="290" r:id="rId5"/>
    <p:sldId id="281" r:id="rId6"/>
    <p:sldId id="282" r:id="rId7"/>
    <p:sldId id="264" r:id="rId8"/>
    <p:sldId id="283" r:id="rId9"/>
    <p:sldId id="284" r:id="rId10"/>
    <p:sldId id="287" r:id="rId11"/>
    <p:sldId id="291" r:id="rId12"/>
    <p:sldId id="292" r:id="rId13"/>
    <p:sldId id="288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8EC"/>
    <a:srgbClr val="DBE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09" y="-1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147EE-6F15-409E-B16B-3746F7104F5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D1A6C-F0CA-4DCD-935D-7DE4723FB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7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5231E-DC5A-41FC-BAB5-C9258DDC497F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fld id="{DADECBC0-C8CE-46E6-B393-0F00CA40C34B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820DC03-2CD1-4D70-8ADB-F471E0E92089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1056EC2-94D4-4873-A2D1-8F9CAB7A8AC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fld id="{D58DED7D-5798-41F2-B5ED-6F0637DE334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E71-50D2-4016-80C6-8A79A9116E9D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2B3-B04F-473D-A407-6ADCC26E9822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C0E-8BD0-4763-9F5F-E4F761F778CE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517E-FAD9-4C8F-BFA0-8F33026676A5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EBFD-A56B-44E7-9185-5EAD85622521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29BA-540B-4CBD-BACA-7522CF19A057}" type="datetime1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9288-C0AE-4B86-B20F-9657AE208CC1}" type="datetime1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374-1FCE-4EF3-8E0A-C8337634A79F}" type="datetime1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5DE-2EE3-4A4F-94D8-34C46A747F3C}" type="datetime1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4963-8130-4185-A75A-7C95CBF98D81}" type="datetime1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3C28-0A15-4908-835B-5E22C5150C54}" type="datetime1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F4EA-D766-478C-99A2-AFB9D9955C92}" type="datetime1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61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44.bin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6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70.jpeg"/><Relationship Id="rId4" Type="http://schemas.openxmlformats.org/officeDocument/2006/relationships/image" Target="../media/image69.jpeg"/><Relationship Id="rId9" Type="http://schemas.openxmlformats.org/officeDocument/2006/relationships/image" Target="../media/image6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4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11" Type="http://schemas.openxmlformats.org/officeDocument/2006/relationships/image" Target="../media/image9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wmf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7.2%20Exponential_Functions/7.2%20Exponential_Functions.tns" TargetMode="External"/><Relationship Id="rId7" Type="http://schemas.openxmlformats.org/officeDocument/2006/relationships/image" Target="../media/image1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11" Type="http://schemas.openxmlformats.org/officeDocument/2006/relationships/image" Target="../media/image21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30.wmf"/><Relationship Id="rId3" Type="http://schemas.openxmlformats.org/officeDocument/2006/relationships/image" Target="../media/image22.png"/><Relationship Id="rId21" Type="http://schemas.openxmlformats.org/officeDocument/2006/relationships/image" Target="../media/image31.wmf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6.wmf"/><Relationship Id="rId19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N05_7.2_348_IA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46.wmf"/><Relationship Id="rId3" Type="http://schemas.openxmlformats.org/officeDocument/2006/relationships/image" Target="../media/image50.png"/><Relationship Id="rId21" Type="http://schemas.openxmlformats.org/officeDocument/2006/relationships/image" Target="../media/image52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0.bin"/><Relationship Id="rId25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33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image" Target="../media/image48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51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4.wmf"/><Relationship Id="rId22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encrypted-tbn2.gstatic.com/images?q=tbn:ANd9GcTCVXhgwd7aVKlww63eioevtq2ZD2oqFuJSDM31b19pywuHwFB6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685800"/>
            <a:ext cx="9144001" cy="6172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95054" y="0"/>
            <a:ext cx="9366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Transformations of Exponential Functions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7543"/>
              </p:ext>
            </p:extLst>
          </p:nvPr>
        </p:nvGraphicFramePr>
        <p:xfrm>
          <a:off x="782638" y="1600200"/>
          <a:ext cx="11779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6" name="Equation" r:id="rId4" imgW="508000" imgH="228600" progId="Equation.DSMT4">
                  <p:embed/>
                </p:oleObj>
              </mc:Choice>
              <mc:Fallback>
                <p:oleObj name="Equation" r:id="rId4" imgW="508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600200"/>
                        <a:ext cx="11779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705754"/>
              </p:ext>
            </p:extLst>
          </p:nvPr>
        </p:nvGraphicFramePr>
        <p:xfrm>
          <a:off x="782638" y="2362200"/>
          <a:ext cx="14128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7" name="Equation" r:id="rId6" imgW="609600" imgH="228600" progId="Equation.DSMT4">
                  <p:embed/>
                </p:oleObj>
              </mc:Choice>
              <mc:Fallback>
                <p:oleObj name="Equation" r:id="rId6" imgW="60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2362200"/>
                        <a:ext cx="14128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337952"/>
              </p:ext>
            </p:extLst>
          </p:nvPr>
        </p:nvGraphicFramePr>
        <p:xfrm>
          <a:off x="3983038" y="1600200"/>
          <a:ext cx="10604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8" name="Equation" r:id="rId8" imgW="457200" imgH="228600" progId="Equation.DSMT4">
                  <p:embed/>
                </p:oleObj>
              </mc:Choice>
              <mc:Fallback>
                <p:oleObj name="Equation" r:id="rId8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1600200"/>
                        <a:ext cx="10604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053127"/>
              </p:ext>
            </p:extLst>
          </p:nvPr>
        </p:nvGraphicFramePr>
        <p:xfrm>
          <a:off x="3952875" y="2441575"/>
          <a:ext cx="1914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" name="Equation" r:id="rId10" imgW="825500" imgH="228600" progId="Equation.DSMT4">
                  <p:embed/>
                </p:oleObj>
              </mc:Choice>
              <mc:Fallback>
                <p:oleObj name="Equation" r:id="rId10" imgW="825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2441575"/>
                        <a:ext cx="19145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4" name="Group 17"/>
          <p:cNvGrpSpPr>
            <a:grpSpLocks/>
          </p:cNvGrpSpPr>
          <p:nvPr/>
        </p:nvGrpSpPr>
        <p:grpSpPr bwMode="auto">
          <a:xfrm>
            <a:off x="762000" y="609600"/>
            <a:ext cx="7905750" cy="830263"/>
            <a:chOff x="762000" y="609600"/>
            <a:chExt cx="7905750" cy="830997"/>
          </a:xfrm>
        </p:grpSpPr>
        <p:graphicFrame>
          <p:nvGraphicFramePr>
            <p:cNvPr id="12300" name="Object 2"/>
            <p:cNvGraphicFramePr>
              <a:graphicFrameLocks noChangeAspect="1"/>
            </p:cNvGraphicFramePr>
            <p:nvPr/>
          </p:nvGraphicFramePr>
          <p:xfrm>
            <a:off x="7696200" y="609600"/>
            <a:ext cx="97155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350" name="Equation" r:id="rId12" imgW="419100" imgH="228600" progId="Equation.DSMT4">
                    <p:embed/>
                  </p:oleObj>
                </mc:Choice>
                <mc:Fallback>
                  <p:oleObj name="Equation" r:id="rId12" imgW="4191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609600"/>
                          <a:ext cx="97155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1" name="Text Box 12"/>
            <p:cNvSpPr txBox="1">
              <a:spLocks noChangeArrowheads="1"/>
            </p:cNvSpPr>
            <p:nvPr/>
          </p:nvSpPr>
          <p:spPr bwMode="auto">
            <a:xfrm>
              <a:off x="762000" y="609600"/>
              <a:ext cx="69813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9pPr>
            </a:lstStyle>
            <a:p>
              <a:r>
                <a:rPr lang="en-US" dirty="0"/>
                <a:t>Which of the following transformations of the graph of </a:t>
              </a:r>
            </a:p>
            <a:p>
              <a:r>
                <a:rPr lang="en-US" dirty="0"/>
                <a:t> would result in the </a:t>
              </a:r>
              <a:r>
                <a:rPr lang="en-US" i="1" dirty="0"/>
                <a:t>y</a:t>
              </a:r>
              <a:r>
                <a:rPr lang="en-US" dirty="0"/>
                <a:t>-intercept being invariant?</a:t>
              </a:r>
            </a:p>
          </p:txBody>
        </p:sp>
      </p:grpSp>
      <p:graphicFrame>
        <p:nvGraphicFramePr>
          <p:cNvPr id="19469" name="Object 7"/>
          <p:cNvGraphicFramePr>
            <a:graphicFrameLocks noChangeAspect="1"/>
          </p:cNvGraphicFramePr>
          <p:nvPr/>
        </p:nvGraphicFramePr>
        <p:xfrm>
          <a:off x="7848600" y="1219200"/>
          <a:ext cx="60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51" name="Equation" r:id="rId14" imgW="342900" imgH="228600" progId="Equation.DSMT4">
                  <p:embed/>
                </p:oleObj>
              </mc:Choice>
              <mc:Fallback>
                <p:oleObj name="Equation" r:id="rId14" imgW="342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219200"/>
                        <a:ext cx="609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768423"/>
              </p:ext>
            </p:extLst>
          </p:nvPr>
        </p:nvGraphicFramePr>
        <p:xfrm>
          <a:off x="2085975" y="1676400"/>
          <a:ext cx="5810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52" name="Equation" r:id="rId16" imgW="317500" imgH="228600" progId="Equation.DSMT4">
                  <p:embed/>
                </p:oleObj>
              </mc:Choice>
              <mc:Fallback>
                <p:oleObj name="Equation" r:id="rId16" imgW="317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676400"/>
                        <a:ext cx="5810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217183"/>
              </p:ext>
            </p:extLst>
          </p:nvPr>
        </p:nvGraphicFramePr>
        <p:xfrm>
          <a:off x="2203450" y="2438400"/>
          <a:ext cx="6508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53" name="Equation" r:id="rId18" imgW="355600" imgH="228600" progId="Equation.DSMT4">
                  <p:embed/>
                </p:oleObj>
              </mc:Choice>
              <mc:Fallback>
                <p:oleObj name="Equation" r:id="rId18" imgW="35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2438400"/>
                        <a:ext cx="6508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35977"/>
              </p:ext>
            </p:extLst>
          </p:nvPr>
        </p:nvGraphicFramePr>
        <p:xfrm>
          <a:off x="5199063" y="1676400"/>
          <a:ext cx="6270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54" name="Equation" r:id="rId20" imgW="342900" imgH="228600" progId="Equation.DSMT4">
                  <p:embed/>
                </p:oleObj>
              </mc:Choice>
              <mc:Fallback>
                <p:oleObj name="Equation" r:id="rId20" imgW="342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1676400"/>
                        <a:ext cx="6270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556322"/>
              </p:ext>
            </p:extLst>
          </p:nvPr>
        </p:nvGraphicFramePr>
        <p:xfrm>
          <a:off x="5905500" y="2514600"/>
          <a:ext cx="952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55" name="Equation" r:id="rId22" imgW="520700" imgH="228600" progId="Equation.DSMT4">
                  <p:embed/>
                </p:oleObj>
              </mc:Choice>
              <mc:Fallback>
                <p:oleObj name="Equation" r:id="rId22" imgW="520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2514600"/>
                        <a:ext cx="952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09600" y="3860800"/>
            <a:ext cx="621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Determine the value of the missing coordinate.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85800" y="4445000"/>
            <a:ext cx="438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dirty="0"/>
              <a:t>The point (</a:t>
            </a:r>
            <a:r>
              <a:rPr lang="en-US" i="1" dirty="0"/>
              <a:t>a</a:t>
            </a:r>
            <a:r>
              <a:rPr lang="en-US" dirty="0"/>
              <a:t>, 9) is on the graph of </a:t>
            </a: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64159"/>
              </p:ext>
            </p:extLst>
          </p:nvPr>
        </p:nvGraphicFramePr>
        <p:xfrm>
          <a:off x="5075238" y="4419600"/>
          <a:ext cx="12160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56" name="Equation" r:id="rId24" imgW="622300" imgH="228600" progId="Equation.DSMT4">
                  <p:embed/>
                </p:oleObj>
              </mc:Choice>
              <mc:Fallback>
                <p:oleObj name="Equation" r:id="rId24" imgW="622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4419600"/>
                        <a:ext cx="12160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39763" y="4927600"/>
            <a:ext cx="453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/>
              <a:t>The point (</a:t>
            </a:r>
            <a:r>
              <a:rPr lang="en-US" i="1"/>
              <a:t>a</a:t>
            </a:r>
            <a:r>
              <a:rPr lang="en-US"/>
              <a:t>, 27) is on the graph of </a:t>
            </a:r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636905"/>
              </p:ext>
            </p:extLst>
          </p:nvPr>
        </p:nvGraphicFramePr>
        <p:xfrm>
          <a:off x="5140325" y="4902200"/>
          <a:ext cx="99218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57" name="Equation" r:id="rId26" imgW="508000" imgH="228600" progId="Equation.DSMT4">
                  <p:embed/>
                </p:oleObj>
              </mc:Choice>
              <mc:Fallback>
                <p:oleObj name="Equation" r:id="rId26" imgW="508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4902200"/>
                        <a:ext cx="99218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629400" y="4429125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ED181E"/>
                </a:solidFill>
              </a:rPr>
              <a:t>a</a:t>
            </a:r>
            <a:r>
              <a:rPr lang="en-US" sz="2000">
                <a:solidFill>
                  <a:srgbClr val="ED181E"/>
                </a:solidFill>
              </a:rPr>
              <a:t> = 3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629400" y="4962525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ED181E"/>
                </a:solidFill>
              </a:rPr>
              <a:t>a</a:t>
            </a:r>
            <a:r>
              <a:rPr lang="en-US" sz="2000">
                <a:solidFill>
                  <a:srgbClr val="ED181E"/>
                </a:solidFill>
              </a:rPr>
              <a:t> = 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1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39800"/>
            <a:ext cx="8301038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152400" y="193675"/>
            <a:ext cx="5624513" cy="460375"/>
            <a:chOff x="1651" y="423"/>
            <a:chExt cx="3543" cy="290"/>
          </a:xfrm>
        </p:grpSpPr>
        <p:sp>
          <p:nvSpPr>
            <p:cNvPr id="14342" name="Text Box 5"/>
            <p:cNvSpPr txBox="1">
              <a:spLocks noChangeArrowheads="1"/>
            </p:cNvSpPr>
            <p:nvPr/>
          </p:nvSpPr>
          <p:spPr bwMode="auto">
            <a:xfrm>
              <a:off x="2518" y="450"/>
              <a:ext cx="26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sz="1800" b="1">
                  <a:latin typeface="Helvetica" charset="0"/>
                </a:rPr>
                <a:t>Writing an Exponential Growth Model</a:t>
              </a:r>
            </a:p>
          </p:txBody>
        </p:sp>
        <p:pic>
          <p:nvPicPr>
            <p:cNvPr id="14343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0" name="Line 7"/>
          <p:cNvSpPr>
            <a:spLocks noChangeShapeType="1"/>
          </p:cNvSpPr>
          <p:nvPr/>
        </p:nvSpPr>
        <p:spPr bwMode="auto">
          <a:xfrm>
            <a:off x="1582738" y="601663"/>
            <a:ext cx="7256462" cy="4762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38200" y="1017588"/>
            <a:ext cx="250031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Helvetica" charset="0"/>
              </a:rPr>
              <a:t>A population of 20 rabbits is released into a wildlife region. The population triples each year for </a:t>
            </a:r>
            <a:br>
              <a:rPr lang="en-US" sz="2000" b="1" dirty="0">
                <a:solidFill>
                  <a:schemeClr val="bg1"/>
                </a:solidFill>
                <a:latin typeface="Helvetica" charset="0"/>
              </a:rPr>
            </a:br>
            <a:r>
              <a:rPr lang="en-US" sz="2000" b="1" dirty="0">
                <a:solidFill>
                  <a:schemeClr val="bg1"/>
                </a:solidFill>
                <a:latin typeface="Helvetica" charset="0"/>
              </a:rPr>
              <a:t>5 years.</a:t>
            </a:r>
            <a:endParaRPr lang="en-US" sz="1800" b="1" dirty="0">
              <a:solidFill>
                <a:srgbClr val="0A50A1"/>
              </a:solidFill>
              <a:latin typeface="Helvetic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28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04800" y="457200"/>
            <a:ext cx="6462713" cy="11985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04800" y="457200"/>
            <a:ext cx="62071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1800">
                <a:solidFill>
                  <a:srgbClr val="0A50A1"/>
                </a:solidFill>
                <a:latin typeface="Helvetica" charset="0"/>
              </a:rPr>
              <a:t>A population of 20 rabbits is released into a wildlife region.  </a:t>
            </a:r>
          </a:p>
          <a:p>
            <a:pPr>
              <a:lnSpc>
                <a:spcPts val="2400"/>
              </a:lnSpc>
            </a:pPr>
            <a:r>
              <a:rPr lang="en-US" sz="1800">
                <a:solidFill>
                  <a:srgbClr val="0A50A1"/>
                </a:solidFill>
                <a:latin typeface="Helvetica" charset="0"/>
              </a:rPr>
              <a:t>The population triples each year for 5 years.</a:t>
            </a:r>
          </a:p>
          <a:p>
            <a:pPr>
              <a:lnSpc>
                <a:spcPts val="3200"/>
              </a:lnSpc>
            </a:pPr>
            <a:r>
              <a:rPr lang="en-US" sz="1800">
                <a:solidFill>
                  <a:srgbClr val="0A50A1"/>
                </a:solidFill>
                <a:latin typeface="Helvetica" charset="0"/>
              </a:rPr>
              <a:t>What is the population after 5 years?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0" y="0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b="1">
                <a:latin typeface="Helvetica" charset="0"/>
              </a:rPr>
              <a:t>Writing an Exponential Growth Model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098550" y="2576513"/>
            <a:ext cx="18748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200" i="1" dirty="0"/>
              <a:t>P</a:t>
            </a:r>
            <a:r>
              <a:rPr lang="en-US" sz="2200" dirty="0"/>
              <a:t>  =  </a:t>
            </a:r>
            <a:r>
              <a:rPr lang="en-US" sz="2200" b="1" i="1" dirty="0">
                <a:solidFill>
                  <a:srgbClr val="9933FF"/>
                </a:solidFill>
              </a:rPr>
              <a:t>a</a:t>
            </a:r>
            <a:r>
              <a:rPr lang="en-US" sz="2200" dirty="0"/>
              <a:t>(b)</a:t>
            </a:r>
            <a:r>
              <a:rPr lang="en-US" sz="800" b="1" dirty="0"/>
              <a:t> </a:t>
            </a:r>
            <a:r>
              <a:rPr lang="en-US" sz="2800" b="1" i="1" baseline="30000" dirty="0">
                <a:solidFill>
                  <a:srgbClr val="FF000D"/>
                </a:solidFill>
              </a:rPr>
              <a:t>t</a:t>
            </a:r>
            <a:endParaRPr lang="en-US" sz="2200" i="1" dirty="0">
              <a:solidFill>
                <a:srgbClr val="FF000D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339431" y="2582068"/>
            <a:ext cx="3106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Exponential growth model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223118" y="3114675"/>
            <a:ext cx="13676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 dirty="0" smtClean="0"/>
              <a:t>P =  </a:t>
            </a:r>
            <a:r>
              <a:rPr lang="en-US" sz="2200" b="1" dirty="0">
                <a:solidFill>
                  <a:srgbClr val="9933FF"/>
                </a:solidFill>
              </a:rPr>
              <a:t>20</a:t>
            </a:r>
            <a:r>
              <a:rPr lang="en-US" sz="2200" dirty="0"/>
              <a:t>(3)</a:t>
            </a:r>
            <a:r>
              <a:rPr lang="en-US" sz="800" dirty="0"/>
              <a:t> </a:t>
            </a:r>
            <a:r>
              <a:rPr lang="en-US" sz="2800" b="1" i="1" baseline="30000" dirty="0">
                <a:solidFill>
                  <a:srgbClr val="FF000D"/>
                </a:solidFill>
              </a:rPr>
              <a:t>t</a:t>
            </a:r>
            <a:endParaRPr lang="en-US" sz="2200" b="1" i="1" baseline="30000" dirty="0">
              <a:solidFill>
                <a:srgbClr val="FF000D"/>
              </a:solidFill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390650" y="3603625"/>
            <a:ext cx="1257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dirty="0"/>
              <a:t>=  </a:t>
            </a:r>
            <a:r>
              <a:rPr lang="en-US" sz="2200" dirty="0">
                <a:solidFill>
                  <a:schemeClr val="tx2"/>
                </a:solidFill>
              </a:rPr>
              <a:t>20 </a:t>
            </a:r>
            <a:r>
              <a:rPr lang="en-US" sz="1600" dirty="0">
                <a:solidFill>
                  <a:schemeClr val="tx2"/>
                </a:solidFill>
              </a:rPr>
              <a:t>•</a:t>
            </a:r>
            <a:r>
              <a:rPr lang="en-US" sz="2200" dirty="0">
                <a:solidFill>
                  <a:schemeClr val="tx2"/>
                </a:solidFill>
              </a:rPr>
              <a:t> 3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2800" b="1" baseline="30000" dirty="0">
                <a:solidFill>
                  <a:schemeClr val="tx2"/>
                </a:solidFill>
              </a:rPr>
              <a:t>5</a:t>
            </a:r>
            <a:endParaRPr lang="en-US" sz="2200" b="1" i="1" baseline="30000" dirty="0">
              <a:solidFill>
                <a:srgbClr val="FF000D"/>
              </a:solidFill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390650" y="4168775"/>
            <a:ext cx="10398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 dirty="0"/>
              <a:t>=  </a:t>
            </a:r>
            <a:r>
              <a:rPr lang="en-US" sz="2200" dirty="0">
                <a:solidFill>
                  <a:schemeClr val="tx2"/>
                </a:solidFill>
              </a:rPr>
              <a:t>4860</a:t>
            </a:r>
            <a:endParaRPr lang="en-US" sz="2200" b="1" i="1" baseline="30000" dirty="0">
              <a:solidFill>
                <a:srgbClr val="FF000D"/>
              </a:solidFill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339431" y="3142576"/>
            <a:ext cx="18886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Substitute</a:t>
            </a:r>
            <a:r>
              <a:rPr lang="en-US" sz="2200" dirty="0">
                <a:solidFill>
                  <a:srgbClr val="0A50A1"/>
                </a:solidFill>
              </a:rPr>
              <a:t> </a:t>
            </a:r>
            <a:r>
              <a:rPr lang="en-US" sz="2200" b="1" i="1" dirty="0">
                <a:solidFill>
                  <a:srgbClr val="9933FF"/>
                </a:solidFill>
              </a:rPr>
              <a:t>a</a:t>
            </a:r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,</a:t>
            </a:r>
            <a:r>
              <a:rPr lang="en-US" sz="2200" dirty="0">
                <a:solidFill>
                  <a:srgbClr val="0A50A1"/>
                </a:solidFill>
              </a:rPr>
              <a:t> </a:t>
            </a:r>
            <a:r>
              <a:rPr lang="en-US" sz="2200" b="1" i="1" dirty="0" smtClean="0">
                <a:solidFill>
                  <a:srgbClr val="05875C"/>
                </a:solidFill>
              </a:rPr>
              <a:t>b</a:t>
            </a:r>
            <a:endParaRPr lang="en-US" sz="2200" dirty="0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339431" y="3630553"/>
            <a:ext cx="2990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rgbClr val="0A50A1"/>
                </a:solidFill>
                <a:latin typeface="Helvetica" charset="0"/>
              </a:rPr>
              <a:t>Substitute </a:t>
            </a:r>
            <a:r>
              <a:rPr lang="en-US" sz="2000" dirty="0" smtClean="0">
                <a:solidFill>
                  <a:srgbClr val="FF0000"/>
                </a:solidFill>
                <a:latin typeface="Helvetica" charset="0"/>
              </a:rPr>
              <a:t>t = 5</a:t>
            </a:r>
            <a:r>
              <a:rPr lang="en-US" sz="2000" dirty="0" smtClean="0">
                <a:solidFill>
                  <a:srgbClr val="0A50A1"/>
                </a:solidFill>
                <a:latin typeface="Helvetica" charset="0"/>
              </a:rPr>
              <a:t>. Simplify</a:t>
            </a:r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.</a:t>
            </a:r>
            <a:endParaRPr lang="en-US" sz="1600" dirty="0">
              <a:solidFill>
                <a:srgbClr val="0A50A1"/>
              </a:solidFill>
              <a:latin typeface="Helvetica" charset="0"/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339431" y="4168775"/>
            <a:ext cx="124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Evaluate.</a:t>
            </a:r>
            <a:endParaRPr lang="en-US" sz="1600" dirty="0">
              <a:solidFill>
                <a:srgbClr val="0A50A1"/>
              </a:solidFill>
              <a:latin typeface="Helvetica" charset="0"/>
            </a:endParaRP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457200" y="4845050"/>
            <a:ext cx="6442075" cy="4270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200" dirty="0"/>
              <a:t>There will be about 4860 rabbits after 5 years.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717925" y="1630363"/>
            <a:ext cx="23987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i="1" dirty="0"/>
              <a:t>a</a:t>
            </a:r>
            <a:r>
              <a:rPr lang="en-US" sz="2000" dirty="0"/>
              <a:t> is the initial amount</a:t>
            </a:r>
          </a:p>
          <a:p>
            <a:r>
              <a:rPr lang="en-US" sz="2000" i="1" dirty="0"/>
              <a:t>b</a:t>
            </a:r>
            <a:r>
              <a:rPr lang="en-US" sz="2000" dirty="0"/>
              <a:t> is the growth factor</a:t>
            </a:r>
          </a:p>
          <a:p>
            <a:r>
              <a:rPr lang="en-US" sz="2000" i="1" dirty="0"/>
              <a:t>t</a:t>
            </a:r>
            <a:r>
              <a:rPr lang="en-US" sz="2000" dirty="0"/>
              <a:t> is </a:t>
            </a:r>
            <a:r>
              <a:rPr lang="en-US" sz="2000" dirty="0" smtClean="0"/>
              <a:t>time in years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1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utoUpdateAnimBg="0"/>
      <p:bldP spid="11280" grpId="0" autoUpdateAnimBg="0"/>
      <p:bldP spid="11282" grpId="0" autoUpdateAnimBg="0"/>
      <p:bldP spid="11283" grpId="0" autoUpdateAnimBg="0"/>
      <p:bldP spid="11284" grpId="0"/>
      <p:bldP spid="11285" grpId="0"/>
      <p:bldP spid="11289" grpId="0" autoUpdateAnimBg="0"/>
      <p:bldP spid="11291" grpId="0" autoUpdateAnimBg="0"/>
      <p:bldP spid="11293" grpId="0" autoUpdateAnimBg="0"/>
      <p:bldP spid="11294" grpId="0" animBg="1"/>
      <p:bldP spid="112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600" y="40912"/>
            <a:ext cx="7848600" cy="1524000"/>
            <a:chOff x="228600" y="0"/>
            <a:chExt cx="7848600" cy="1524000"/>
          </a:xfrm>
        </p:grpSpPr>
        <p:pic>
          <p:nvPicPr>
            <p:cNvPr id="41986" name="Picture 2" descr="http://www.saskwastereduction.ca/images/smoke_detector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0"/>
              <a:ext cx="152400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828800" y="358914"/>
              <a:ext cx="624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Some household smoke detectors contain a small amount of the radioactive element Americium 241. 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72119" y="1107712"/>
            <a:ext cx="7571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They are designed to detect hot, fast-burning fires (think grease fire</a:t>
            </a:r>
            <a:r>
              <a:rPr lang="en-US" sz="2000" b="1" dirty="0" smtClean="0">
                <a:solidFill>
                  <a:srgbClr val="FF0000"/>
                </a:solidFill>
              </a:rPr>
              <a:t>).  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6981" y="2427807"/>
            <a:ext cx="8545500" cy="927050"/>
            <a:chOff x="96981" y="2386895"/>
            <a:chExt cx="8545500" cy="927050"/>
          </a:xfrm>
        </p:grpSpPr>
        <p:sp>
          <p:nvSpPr>
            <p:cNvPr id="5" name="TextBox 4"/>
            <p:cNvSpPr txBox="1"/>
            <p:nvPr/>
          </p:nvSpPr>
          <p:spPr>
            <a:xfrm>
              <a:off x="96981" y="2517209"/>
              <a:ext cx="78278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The life span of a smoke detector is approximately 10 years. Where should you recycle the used smoke detectors?</a:t>
              </a:r>
            </a:p>
          </p:txBody>
        </p:sp>
        <p:pic>
          <p:nvPicPr>
            <p:cNvPr id="41988" name="Picture 4" descr="http://upload.wikimedia.org/wikipedia/commons/4/48/Recycl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2386895"/>
              <a:ext cx="1022481" cy="927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281234" y="1542458"/>
            <a:ext cx="8710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Canadian Nuclear Safety and Control Act on Nuclear Substances and Radiation Devices Regulations </a:t>
            </a:r>
            <a:r>
              <a:rPr lang="en-US" sz="2000" b="1" dirty="0" smtClean="0">
                <a:solidFill>
                  <a:srgbClr val="00B050"/>
                </a:solidFill>
              </a:rPr>
              <a:t>does not consider smoke </a:t>
            </a:r>
            <a:r>
              <a:rPr lang="en-US" sz="2000" b="1" dirty="0">
                <a:solidFill>
                  <a:srgbClr val="00B050"/>
                </a:solidFill>
              </a:rPr>
              <a:t>detectors </a:t>
            </a:r>
            <a:r>
              <a:rPr lang="en-US" sz="2000" b="1" dirty="0" smtClean="0">
                <a:solidFill>
                  <a:srgbClr val="00B050"/>
                </a:solidFill>
              </a:rPr>
              <a:t>to </a:t>
            </a:r>
            <a:r>
              <a:rPr lang="en-US" sz="2000" b="1" dirty="0">
                <a:solidFill>
                  <a:srgbClr val="00B050"/>
                </a:solidFill>
              </a:rPr>
              <a:t>be radioactive </a:t>
            </a:r>
            <a:r>
              <a:rPr lang="en-US" sz="2000" b="1" dirty="0" smtClean="0">
                <a:solidFill>
                  <a:srgbClr val="00B050"/>
                </a:solidFill>
              </a:rPr>
              <a:t>waste based </a:t>
            </a:r>
            <a:r>
              <a:rPr lang="en-US" sz="2000" b="1" dirty="0">
                <a:solidFill>
                  <a:srgbClr val="00B050"/>
                </a:solidFill>
              </a:rPr>
              <a:t>on the minimal amount of radiation they put out, 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04800" y="3393712"/>
            <a:ext cx="8207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cs typeface="Arial" pitchFamily="34" charset="0"/>
              </a:rPr>
              <a:t>Am-241 has a half-life of approximately </a:t>
            </a:r>
            <a:r>
              <a:rPr lang="en-US" sz="2000" b="1" smtClean="0">
                <a:cs typeface="Arial" pitchFamily="34" charset="0"/>
              </a:rPr>
              <a:t>432 years. </a:t>
            </a:r>
            <a:r>
              <a:rPr lang="en-US" sz="2000" b="1" dirty="0" smtClean="0">
                <a:cs typeface="Arial" pitchFamily="34" charset="0"/>
              </a:rPr>
              <a:t>The average smoke detector contains 200µg of Am-241. 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274307" y="4038600"/>
            <a:ext cx="8207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cs typeface="Arial" pitchFamily="34" charset="0"/>
              </a:rPr>
              <a:t>Write an exponential function that models the decay of Am-241.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954105"/>
              </p:ext>
            </p:extLst>
          </p:nvPr>
        </p:nvGraphicFramePr>
        <p:xfrm>
          <a:off x="342900" y="4466419"/>
          <a:ext cx="1295400" cy="806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Equation" r:id="rId6" imgW="571320" imgH="355320" progId="Equation.DSMT4">
                  <p:embed/>
                </p:oleObj>
              </mc:Choice>
              <mc:Fallback>
                <p:oleObj name="Equation" r:id="rId6" imgW="57132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4466419"/>
                        <a:ext cx="1295400" cy="806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581637"/>
              </p:ext>
            </p:extLst>
          </p:nvPr>
        </p:nvGraphicFramePr>
        <p:xfrm>
          <a:off x="3229221" y="4572000"/>
          <a:ext cx="21288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Equation" r:id="rId8" imgW="939600" imgH="520560" progId="Equation.DSMT4">
                  <p:embed/>
                </p:oleObj>
              </mc:Choice>
              <mc:Fallback>
                <p:oleObj name="Equation" r:id="rId8" imgW="9396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9221" y="4572000"/>
                        <a:ext cx="212883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39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362200"/>
            <a:ext cx="5243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Page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354 In the text book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1, 2, 3a,c,e,g, 4, 5, 6b,c, 7a,d, 9, 10, 12, C2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514725" cy="53498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Vertical Translation</a:t>
            </a:r>
            <a:endParaRPr lang="en-US" sz="3200" dirty="0"/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6400800" y="609600"/>
          <a:ext cx="1019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09600"/>
                        <a:ext cx="1019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124200" y="47135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c</a:t>
            </a:r>
            <a:r>
              <a:rPr lang="en-US" sz="2400" b="1" baseline="30000" dirty="0" err="1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 + k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791670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Shifts the graph down if </a:t>
            </a: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 &lt; 0. The graph of 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 moves downward 4 units.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+ </a:t>
            </a: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(0 , –3)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0574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Shifts the graph up if </a:t>
            </a: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 &gt; 0. The graph of 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 moves upward 3 units.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+ </a:t>
            </a: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(0 , 4)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6096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Given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371600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+ 3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016514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4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4373" y="24384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4419600" y="1600200"/>
          <a:ext cx="14859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Equation" r:id="rId7" imgW="825480" imgH="228600" progId="Equation.DSMT4">
                  <p:embed/>
                </p:oleObj>
              </mc:Choice>
              <mc:Fallback>
                <p:oleObj name="Equation" r:id="rId7" imgW="825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14859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-9144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6513513" y="4495800"/>
          <a:ext cx="17557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Equation" r:id="rId10" imgW="812520" imgH="228600" progId="Equation.DSMT4">
                  <p:embed/>
                </p:oleObj>
              </mc:Choice>
              <mc:Fallback>
                <p:oleObj name="Equation" r:id="rId10" imgW="8125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3" y="4495800"/>
                        <a:ext cx="1755775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581400"/>
            <a:ext cx="2824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Horizontal Asymptote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102E-6 L 1.66667E-6 -0.2061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3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92852E-6 L 1.11022E-16 0.282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514725" cy="53498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Horizontal Translation</a:t>
            </a:r>
            <a:endParaRPr lang="en-US" sz="3200" dirty="0"/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6524625" y="609600"/>
          <a:ext cx="1019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5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609600"/>
                        <a:ext cx="1019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613542" y="47135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c</a:t>
            </a:r>
            <a:r>
              <a:rPr lang="en-US" sz="2400" b="1" i="1" baseline="30000" dirty="0" err="1" smtClean="0">
                <a:solidFill>
                  <a:srgbClr val="00B05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– h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791670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Shifts the graph to the right  if </a:t>
            </a:r>
            <a:r>
              <a:rPr lang="en-US" i="1" dirty="0" smtClean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 &gt; 0. The graph of 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 moves to the right 4 units.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+</a:t>
            </a:r>
            <a:r>
              <a:rPr lang="en-US" i="1" dirty="0" smtClean="0">
                <a:solidFill>
                  <a:srgbClr val="0070C0"/>
                </a:solidFill>
              </a:rPr>
              <a:t> h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(4 , 1)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3622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Shifts the graph to the left if   </a:t>
            </a:r>
            <a:r>
              <a:rPr lang="en-US" i="1" dirty="0" smtClean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 &lt; 0. The graph of 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 moves to the left 3 units.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+</a:t>
            </a:r>
            <a:r>
              <a:rPr lang="en-US" i="1" dirty="0" smtClean="0">
                <a:solidFill>
                  <a:srgbClr val="0070C0"/>
                </a:solidFill>
              </a:rPr>
              <a:t> h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(–3 , 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7620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Given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600200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+ 3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016514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– 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81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3827" y="1009454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4495800" y="2514600"/>
          <a:ext cx="12795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6" name="Equation" r:id="rId7" imgW="711000" imgH="228600" progId="Equation.DSMT4">
                  <p:embed/>
                </p:oleObj>
              </mc:Choice>
              <mc:Fallback>
                <p:oleObj name="Equation" r:id="rId7" imgW="711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14600"/>
                        <a:ext cx="12795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7329488" y="4267200"/>
          <a:ext cx="15097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7" name="Equation" r:id="rId10" imgW="698400" imgH="228600" progId="Equation.DSMT4">
                  <p:embed/>
                </p:oleObj>
              </mc:Choice>
              <mc:Fallback>
                <p:oleObj name="Equation" r:id="rId10" imgW="698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488" y="4267200"/>
                        <a:ext cx="1509712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2.06801E-6 L -0.09687 2.0680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8189E-6 L 0.13125 -2.08189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237576"/>
              </p:ext>
            </p:extLst>
          </p:nvPr>
        </p:nvGraphicFramePr>
        <p:xfrm>
          <a:off x="914399" y="1143001"/>
          <a:ext cx="7162801" cy="5566953"/>
        </p:xfrm>
        <a:graphic>
          <a:graphicData uri="http://schemas.openxmlformats.org/drawingml/2006/table">
            <a:tbl>
              <a:tblPr firstRow="1" firstCol="1" bandRow="1"/>
              <a:tblGrid>
                <a:gridCol w="1572711"/>
                <a:gridCol w="2866713"/>
                <a:gridCol w="2723377"/>
              </a:tblGrid>
              <a:tr h="335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Graph: 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 = </a:t>
                      </a:r>
                      <a:r>
                        <a:rPr lang="en-US" sz="1400" i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lang="en-US" sz="1400" i="1" baseline="30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31" marR="64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&gt; 0</a:t>
                      </a:r>
                    </a:p>
                  </a:txBody>
                  <a:tcPr marL="64131" marR="64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&lt; 0</a:t>
                      </a:r>
                    </a:p>
                  </a:txBody>
                  <a:tcPr marL="64131" marR="64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5693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When 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&gt; 1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4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When 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= 1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3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When 0 &lt; 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&lt; 1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362440" y="193965"/>
            <a:ext cx="1906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Move to page 3.1.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6096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Sketch a possible </a:t>
            </a:r>
            <a:r>
              <a:rPr lang="en-US" b="1" dirty="0">
                <a:solidFill>
                  <a:srgbClr val="0070C0"/>
                </a:solidFill>
              </a:rPr>
              <a:t>graph </a:t>
            </a:r>
            <a:r>
              <a:rPr lang="en-US" b="1" dirty="0" smtClean="0">
                <a:solidFill>
                  <a:srgbClr val="0070C0"/>
                </a:solidFill>
              </a:rPr>
              <a:t>for each </a:t>
            </a:r>
            <a:r>
              <a:rPr lang="en-US" b="1" dirty="0">
                <a:solidFill>
                  <a:srgbClr val="0070C0"/>
                </a:solidFill>
              </a:rPr>
              <a:t>of the following</a:t>
            </a:r>
            <a:r>
              <a:rPr lang="en-US" b="1" dirty="0" smtClean="0">
                <a:solidFill>
                  <a:srgbClr val="0070C0"/>
                </a:solidFill>
              </a:rPr>
              <a:t>.  Label the y-intercept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454815" cy="990600"/>
          </a:xfrm>
          <a:prstGeom prst="rect">
            <a:avLst/>
          </a:prstGeom>
        </p:spPr>
      </p:pic>
      <p:sp>
        <p:nvSpPr>
          <p:cNvPr id="7" name="TextBox 6">
            <a:hlinkClick r:id="rId3" action="ppaction://hlinkfile"/>
          </p:cNvPr>
          <p:cNvSpPr txBox="1"/>
          <p:nvPr/>
        </p:nvSpPr>
        <p:spPr>
          <a:xfrm>
            <a:off x="914400" y="152400"/>
            <a:ext cx="3135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7.2 Exponential Functions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8" y="1600200"/>
            <a:ext cx="1757362" cy="134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919" y="1600200"/>
            <a:ext cx="1757362" cy="134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05" y="3200401"/>
            <a:ext cx="183847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8" y="3200401"/>
            <a:ext cx="183847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8" y="5012057"/>
            <a:ext cx="183847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05" y="4907851"/>
            <a:ext cx="1950395" cy="161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0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3514725" cy="534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Vertical Stretch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13542" y="47135"/>
            <a:ext cx="1396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ac</a:t>
            </a:r>
            <a:r>
              <a:rPr lang="en-US" sz="2400" b="1" i="1" baseline="30000" dirty="0" err="1" smtClean="0">
                <a:solidFill>
                  <a:srgbClr val="00B05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Given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362200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Vertical stretch about the       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-axis by a factor of 4.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ay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(0, 4)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4(2)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7210425" y="609600"/>
          <a:ext cx="1019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9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425" y="609600"/>
                        <a:ext cx="1019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0668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0668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189538" y="1752600"/>
          <a:ext cx="14160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" name="Equation" r:id="rId7" imgW="787320" imgH="228600" progId="Equation.DSMT4">
                  <p:embed/>
                </p:oleObj>
              </mc:Choice>
              <mc:Fallback>
                <p:oleObj name="Equation" r:id="rId7" imgW="78732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1752600"/>
                        <a:ext cx="14160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0181" y="1057275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934200" y="4953000"/>
          <a:ext cx="18669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" name="Equation" r:id="rId10" imgW="863280" imgH="228600" progId="Equation.DSMT4">
                  <p:embed/>
                </p:oleObj>
              </mc:Choice>
              <mc:Fallback>
                <p:oleObj name="Equation" r:id="rId10" imgW="8632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953000"/>
                        <a:ext cx="18669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4800" y="3635514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–4(2)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4362271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For a &lt; 0, there is a reflection in the 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-axis.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ay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(0, –4)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3514725" cy="534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Horizontal Stretch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13542" y="47135"/>
            <a:ext cx="13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c</a:t>
            </a:r>
            <a:r>
              <a:rPr lang="en-US" sz="2400" b="1" i="1" baseline="30000" dirty="0" err="1" smtClean="0">
                <a:solidFill>
                  <a:srgbClr val="00B050"/>
                </a:solidFill>
              </a:rPr>
              <a:t>bx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Given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0668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04800" y="4092714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–4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0668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6661150" y="685800"/>
          <a:ext cx="11874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9" name="Equation" r:id="rId5" imgW="660240" imgH="228600" progId="Equation.DSMT4">
                  <p:embed/>
                </p:oleObj>
              </mc:Choice>
              <mc:Fallback>
                <p:oleObj name="Equation" r:id="rId5" imgW="6602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150" y="685800"/>
                        <a:ext cx="11874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7772400" y="1371600"/>
          <a:ext cx="1019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0" name="Equation" r:id="rId7" imgW="622080" imgH="228600" progId="Equation.DSMT4">
                  <p:embed/>
                </p:oleObj>
              </mc:Choice>
              <mc:Fallback>
                <p:oleObj name="Equation" r:id="rId7" imgW="6220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371600"/>
                        <a:ext cx="1019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533400" y="2362200"/>
            <a:ext cx="2743200" cy="1524000"/>
            <a:chOff x="533400" y="2362200"/>
            <a:chExt cx="2743200" cy="1524000"/>
          </a:xfrm>
        </p:grpSpPr>
        <p:sp>
          <p:nvSpPr>
            <p:cNvPr id="5" name="Rectangle 4"/>
            <p:cNvSpPr/>
            <p:nvPr/>
          </p:nvSpPr>
          <p:spPr>
            <a:xfrm>
              <a:off x="533400" y="2362200"/>
              <a:ext cx="27432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Horizontal stretch about the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-axis by a factor of    .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(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r>
                <a:rPr lang="en-US" dirty="0" smtClean="0">
                  <a:solidFill>
                    <a:srgbClr val="0070C0"/>
                  </a:solidFill>
                </a:rPr>
                <a:t>,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) </a:t>
              </a:r>
              <a:r>
                <a:rPr lang="en-US" dirty="0" smtClean="0">
                  <a:solidFill>
                    <a:srgbClr val="0070C0"/>
                  </a:solidFill>
                  <a:sym typeface="Symbol"/>
                </a:rPr>
                <a:t></a:t>
              </a:r>
              <a:r>
                <a:rPr lang="en-US" dirty="0" smtClean="0">
                  <a:solidFill>
                    <a:srgbClr val="0070C0"/>
                  </a:solidFill>
                </a:rPr>
                <a:t> (   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r>
                <a:rPr lang="en-US" dirty="0" smtClean="0">
                  <a:solidFill>
                    <a:srgbClr val="0070C0"/>
                  </a:solidFill>
                </a:rPr>
                <a:t>,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)</a:t>
              </a:r>
            </a:p>
            <a:p>
              <a:endParaRPr lang="en-US" dirty="0" smtClean="0">
                <a:solidFill>
                  <a:srgbClr val="0070C0"/>
                </a:solidFill>
              </a:endParaRPr>
            </a:p>
            <a:p>
              <a:r>
                <a:rPr lang="en-US" dirty="0" smtClean="0">
                  <a:solidFill>
                    <a:srgbClr val="0070C0"/>
                  </a:solidFill>
                </a:rPr>
                <a:t>(2, 4) </a:t>
              </a:r>
              <a:r>
                <a:rPr lang="en-US" dirty="0" smtClean="0">
                  <a:solidFill>
                    <a:srgbClr val="0070C0"/>
                  </a:solidFill>
                  <a:sym typeface="Symbol"/>
                </a:rPr>
                <a:t> (   , 4)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35846" name="Object 6"/>
            <p:cNvGraphicFramePr>
              <a:graphicFrameLocks noChangeAspect="1"/>
            </p:cNvGraphicFramePr>
            <p:nvPr/>
          </p:nvGraphicFramePr>
          <p:xfrm>
            <a:off x="2800545" y="2667000"/>
            <a:ext cx="176981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41" name="Equation" r:id="rId9" imgW="152280" imgH="393480" progId="Equation.DSMT4">
                    <p:embed/>
                  </p:oleObj>
                </mc:Choice>
                <mc:Fallback>
                  <p:oleObj name="Equation" r:id="rId9" imgW="152280" imgH="3934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545" y="2667000"/>
                          <a:ext cx="176981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7" name="Object 7"/>
            <p:cNvGraphicFramePr>
              <a:graphicFrameLocks noChangeAspect="1"/>
            </p:cNvGraphicFramePr>
            <p:nvPr/>
          </p:nvGraphicFramePr>
          <p:xfrm>
            <a:off x="1476081" y="3429000"/>
            <a:ext cx="177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42" name="Equation" r:id="rId11" imgW="152280" imgH="393480" progId="Equation.DSMT4">
                    <p:embed/>
                  </p:oleObj>
                </mc:Choice>
                <mc:Fallback>
                  <p:oleObj name="Equation" r:id="rId11" imgW="15228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081" y="3429000"/>
                          <a:ext cx="177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8" name="Object 8"/>
            <p:cNvGraphicFramePr>
              <a:graphicFrameLocks noChangeAspect="1"/>
            </p:cNvGraphicFramePr>
            <p:nvPr/>
          </p:nvGraphicFramePr>
          <p:xfrm>
            <a:off x="1447800" y="2895600"/>
            <a:ext cx="236538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43" name="Equation" r:id="rId13" imgW="203040" imgH="444240" progId="Equation.DSMT4">
                    <p:embed/>
                  </p:oleObj>
                </mc:Choice>
                <mc:Fallback>
                  <p:oleObj name="Equation" r:id="rId13" imgW="203040" imgH="4442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2895600"/>
                          <a:ext cx="236538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533400" y="4819471"/>
            <a:ext cx="2743200" cy="1503541"/>
            <a:chOff x="533400" y="4819471"/>
            <a:chExt cx="2743200" cy="1503541"/>
          </a:xfrm>
        </p:grpSpPr>
        <p:sp>
          <p:nvSpPr>
            <p:cNvPr id="14" name="Rectangle 13"/>
            <p:cNvSpPr/>
            <p:nvPr/>
          </p:nvSpPr>
          <p:spPr>
            <a:xfrm>
              <a:off x="533400" y="4819471"/>
              <a:ext cx="27432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For b &lt; 0, there is a reflection in the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-axis.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(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r>
                <a:rPr lang="en-US" dirty="0" smtClean="0">
                  <a:solidFill>
                    <a:srgbClr val="0070C0"/>
                  </a:solidFill>
                </a:rPr>
                <a:t>,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) </a:t>
              </a:r>
              <a:r>
                <a:rPr lang="en-US" dirty="0" smtClean="0">
                  <a:solidFill>
                    <a:srgbClr val="0070C0"/>
                  </a:solidFill>
                  <a:sym typeface="Symbol"/>
                </a:rPr>
                <a:t></a:t>
              </a:r>
              <a:r>
                <a:rPr lang="en-US" dirty="0" smtClean="0">
                  <a:solidFill>
                    <a:srgbClr val="0070C0"/>
                  </a:solidFill>
                </a:rPr>
                <a:t> (    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r>
                <a:rPr lang="en-US" dirty="0" smtClean="0">
                  <a:solidFill>
                    <a:srgbClr val="0070C0"/>
                  </a:solidFill>
                </a:rPr>
                <a:t>, </a:t>
              </a:r>
              <a:r>
                <a:rPr lang="en-US" i="1" dirty="0" smtClean="0">
                  <a:solidFill>
                    <a:srgbClr val="0070C0"/>
                  </a:solidFill>
                </a:rPr>
                <a:t>ay</a:t>
              </a:r>
              <a:r>
                <a:rPr lang="en-US" dirty="0" smtClean="0">
                  <a:solidFill>
                    <a:srgbClr val="0070C0"/>
                  </a:solidFill>
                </a:rPr>
                <a:t>)</a:t>
              </a:r>
            </a:p>
            <a:p>
              <a:endParaRPr lang="en-US" dirty="0" smtClean="0">
                <a:solidFill>
                  <a:srgbClr val="0070C0"/>
                </a:solidFill>
              </a:endParaRPr>
            </a:p>
            <a:p>
              <a:r>
                <a:rPr lang="en-US" dirty="0" smtClean="0">
                  <a:solidFill>
                    <a:srgbClr val="0070C0"/>
                  </a:solidFill>
                </a:rPr>
                <a:t>(2, 4) </a:t>
              </a:r>
              <a:r>
                <a:rPr lang="en-US" dirty="0" smtClean="0">
                  <a:solidFill>
                    <a:srgbClr val="0070C0"/>
                  </a:solidFill>
                  <a:sym typeface="Symbol"/>
                </a:rPr>
                <a:t> (     , 4)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35849" name="Object 9"/>
            <p:cNvGraphicFramePr>
              <a:graphicFrameLocks noChangeAspect="1"/>
            </p:cNvGraphicFramePr>
            <p:nvPr/>
          </p:nvGraphicFramePr>
          <p:xfrm>
            <a:off x="1447800" y="5334000"/>
            <a:ext cx="236538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44" name="Equation" r:id="rId15" imgW="203040" imgH="444240" progId="Equation.DSMT4">
                    <p:embed/>
                  </p:oleObj>
                </mc:Choice>
                <mc:Fallback>
                  <p:oleObj name="Equation" r:id="rId15" imgW="203040" imgH="44424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5334000"/>
                          <a:ext cx="236538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0" name="Object 10"/>
            <p:cNvGraphicFramePr>
              <a:graphicFrameLocks noChangeAspect="1"/>
            </p:cNvGraphicFramePr>
            <p:nvPr/>
          </p:nvGraphicFramePr>
          <p:xfrm>
            <a:off x="1447800" y="5867400"/>
            <a:ext cx="31115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45" name="Equation" r:id="rId17" imgW="266400" imgH="393480" progId="Equation.DSMT4">
                    <p:embed/>
                  </p:oleObj>
                </mc:Choice>
                <mc:Fallback>
                  <p:oleObj name="Equation" r:id="rId17" imgW="266400" imgH="3934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5867400"/>
                          <a:ext cx="31115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9608" y="1076227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4876800" y="1371601"/>
          <a:ext cx="137306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6" name="Equation" r:id="rId20" imgW="685800" imgH="228600" progId="Equation.DSMT4">
                  <p:embed/>
                </p:oleObj>
              </mc:Choice>
              <mc:Fallback>
                <p:oleObj name="Equation" r:id="rId20" imgW="685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1"/>
                        <a:ext cx="1373069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94" y="152400"/>
            <a:ext cx="6390666" cy="534988"/>
          </a:xfrm>
          <a:noFill/>
          <a:ln/>
        </p:spPr>
        <p:txBody>
          <a:bodyPr lIns="92075" tIns="46038" rIns="92075" bIns="46038" anchor="t">
            <a:norm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</a:rPr>
              <a:t>Transformations Involving Exponential Functions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703320" y="4494547"/>
            <a:ext cx="5440680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Shifts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upward 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units if 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&gt; 0.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Shifts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downward 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units if 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 0.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09917" y="4494547"/>
            <a:ext cx="1431758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(x)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+ k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35" y="4494547"/>
            <a:ext cx="2195362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translation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03320" y="3276642"/>
            <a:ext cx="5440680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Reflects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about the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-axis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Reflects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about the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-axis.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09917" y="3276642"/>
            <a:ext cx="1431758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err="1" smtClean="0">
                <a:latin typeface="Arial" pitchFamily="34" charset="0"/>
                <a:cs typeface="Arial" pitchFamily="34" charset="0"/>
              </a:rPr>
              <a:t>x</a:t>
            </a:r>
            <a:endParaRPr lang="en-US" sz="1600" b="1" i="1" baseline="30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16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smtClean="0">
                <a:latin typeface="Arial" pitchFamily="34" charset="0"/>
                <a:cs typeface="Arial" pitchFamily="34" charset="0"/>
              </a:rPr>
              <a:t>-x</a:t>
            </a:r>
            <a:endParaRPr lang="en-US" sz="1600" b="1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35" y="3276642"/>
            <a:ext cx="2195362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Reflecting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627755" y="2437523"/>
            <a:ext cx="5440680" cy="134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Vertical stretch about the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-axis by a factor of |a|. 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195997" y="2437523"/>
            <a:ext cx="1431758" cy="134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err="1" smtClean="0">
                <a:latin typeface="Arial" pitchFamily="34" charset="0"/>
                <a:cs typeface="Arial" pitchFamily="34" charset="0"/>
              </a:rPr>
              <a:t>x</a:t>
            </a:r>
            <a:endParaRPr lang="en-US" sz="1600" b="1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35" y="2437523"/>
            <a:ext cx="2195362" cy="134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stretch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627755" y="5181099"/>
            <a:ext cx="5440680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Shifts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right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units if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&gt; 0.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Shifts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left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units if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 0.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195997" y="5181099"/>
            <a:ext cx="1431758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x-</a:t>
            </a:r>
            <a:r>
              <a:rPr lang="en-US" sz="1600" b="1" i="1" baseline="30000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35" y="5181099"/>
            <a:ext cx="2195362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Horizontal translation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627755" y="838200"/>
            <a:ext cx="5440680" cy="67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195997" y="838200"/>
            <a:ext cx="1431758" cy="67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Equation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35" y="838200"/>
            <a:ext cx="2195362" cy="67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Transformation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35" y="838200"/>
            <a:ext cx="906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635" y="1511599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35" y="2437523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35" y="3276642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0" y="4419600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0" y="6172200"/>
            <a:ext cx="906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0" y="838200"/>
            <a:ext cx="635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2195997" y="838200"/>
            <a:ext cx="0" cy="533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3627755" y="838200"/>
            <a:ext cx="0" cy="533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9068435" y="8382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57600" y="2743200"/>
            <a:ext cx="441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Multiplying </a:t>
            </a:r>
            <a:r>
              <a:rPr lang="en-US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coordintates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en-US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219227" y="3733800"/>
            <a:ext cx="67818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0" y="5181600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0" y="1524000"/>
            <a:ext cx="2195362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Horizontal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stretch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209800" y="1524000"/>
            <a:ext cx="1431758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(x) =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err="1" smtClean="0">
                <a:latin typeface="Arial" pitchFamily="34" charset="0"/>
                <a:cs typeface="Arial" pitchFamily="34" charset="0"/>
              </a:rPr>
              <a:t>bx</a:t>
            </a:r>
            <a:r>
              <a:rPr lang="en-US" sz="1600" b="1" i="1" baseline="30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57600" y="15240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Horizontal stretch about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-axis by a factor of    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. 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3657600" y="1752600"/>
            <a:ext cx="444352" cy="517523"/>
            <a:chOff x="3657600" y="1828800"/>
            <a:chExt cx="444352" cy="517523"/>
          </a:xfrm>
        </p:grpSpPr>
        <p:sp>
          <p:nvSpPr>
            <p:cNvPr id="43" name="TextBox 42"/>
            <p:cNvSpPr txBox="1"/>
            <p:nvPr/>
          </p:nvSpPr>
          <p:spPr>
            <a:xfrm>
              <a:off x="3733800" y="18288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57600" y="2038546"/>
              <a:ext cx="4443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|</a:t>
              </a:r>
              <a:r>
                <a:rPr lang="en-US" sz="1400" i="1" dirty="0" smtClean="0"/>
                <a:t>b</a:t>
              </a:r>
              <a:r>
                <a:rPr lang="en-US" sz="1400" dirty="0" smtClean="0"/>
                <a:t>|</a:t>
              </a:r>
              <a:endParaRPr lang="en-US" sz="1400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3733800" y="2086465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hlinkClick r:id="rId3" action="ppaction://hlinkfile"/>
          </p:cNvPr>
          <p:cNvSpPr txBox="1"/>
          <p:nvPr/>
        </p:nvSpPr>
        <p:spPr>
          <a:xfrm>
            <a:off x="6933653" y="228600"/>
            <a:ext cx="1829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McGraw Hill DVD Resources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N05_7.2_348_IA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34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090"/>
            <a:ext cx="524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Apply Transformations to Sketch a Graph</a:t>
            </a:r>
          </a:p>
        </p:txBody>
      </p:sp>
      <p:sp>
        <p:nvSpPr>
          <p:cNvPr id="3" name="Rectangle 2"/>
          <p:cNvSpPr/>
          <p:nvPr/>
        </p:nvSpPr>
        <p:spPr>
          <a:xfrm>
            <a:off x="5203663" y="0"/>
            <a:ext cx="245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a(</a:t>
            </a:r>
            <a:r>
              <a:rPr lang="en-US" sz="2400" b="1" i="1" dirty="0" smtClean="0">
                <a:solidFill>
                  <a:srgbClr val="00B050"/>
                </a:solidFill>
              </a:rPr>
              <a:t>c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r>
              <a:rPr lang="en-US" sz="2400" b="1" i="1" baseline="30000" dirty="0" smtClean="0">
                <a:solidFill>
                  <a:srgbClr val="00B050"/>
                </a:solidFill>
              </a:rPr>
              <a:t>b(x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– </a:t>
            </a:r>
            <a:r>
              <a:rPr lang="en-US" sz="2400" b="1" i="1" baseline="30000" dirty="0" smtClean="0">
                <a:solidFill>
                  <a:srgbClr val="00B050"/>
                </a:solidFill>
              </a:rPr>
              <a:t>h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)</a:t>
            </a:r>
            <a:r>
              <a:rPr lang="en-US" sz="2400" b="1" dirty="0" smtClean="0">
                <a:solidFill>
                  <a:srgbClr val="00B050"/>
                </a:solidFill>
              </a:rPr>
              <a:t> + </a:t>
            </a:r>
            <a:r>
              <a:rPr lang="en-US" sz="2400" b="1" i="1" dirty="0" smtClean="0">
                <a:solidFill>
                  <a:srgbClr val="00B050"/>
                </a:solidFill>
              </a:rPr>
              <a:t>k</a:t>
            </a:r>
            <a:endParaRPr lang="en-US" sz="2400" i="1" dirty="0">
              <a:solidFill>
                <a:srgbClr val="00B05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609600"/>
            <a:ext cx="7993063" cy="437818"/>
            <a:chOff x="304800" y="762000"/>
            <a:chExt cx="7993063" cy="437818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577483"/>
                </p:ext>
              </p:extLst>
            </p:nvPr>
          </p:nvGraphicFramePr>
          <p:xfrm>
            <a:off x="6402388" y="762000"/>
            <a:ext cx="1895475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17" name="Equation" r:id="rId3" imgW="1054080" imgH="228600" progId="Equation.DSMT4">
                    <p:embed/>
                  </p:oleObj>
                </mc:Choice>
                <mc:Fallback>
                  <p:oleObj name="Equation" r:id="rId3" imgW="105408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2388" y="762000"/>
                          <a:ext cx="1895475" cy="411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04800" y="799708"/>
              <a:ext cx="59435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Consider the exponential function equation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2400" y="54643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Describe the effects on the domain, range, equation of the horizontal asymptote, and intercepts after the transformation.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44737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On the next page, complete the table to list the coordinates of the image points after the transformation.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2192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What is the base function related to g(x)?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2600"/>
            <a:ext cx="8210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Describe a sequence of transformations required to transform the graph of the base function to the graph of g(x). Write the transformation in mapping notation for the point (x, y).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595490"/>
              </p:ext>
            </p:extLst>
          </p:nvPr>
        </p:nvGraphicFramePr>
        <p:xfrm>
          <a:off x="6248400" y="1219200"/>
          <a:ext cx="12795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8" name="Equation" r:id="rId5" imgW="711000" imgH="228600" progId="Equation.DSMT4">
                  <p:embed/>
                </p:oleObj>
              </mc:Choice>
              <mc:Fallback>
                <p:oleObj name="Equation" r:id="rId5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19200"/>
                        <a:ext cx="12795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991" y="2864584"/>
            <a:ext cx="82100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Vertically stretched by a factor of 2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Horizontally stretched by a factor of ¼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translation 4 units down.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(x, y) → 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868933"/>
              </p:ext>
            </p:extLst>
          </p:nvPr>
        </p:nvGraphicFramePr>
        <p:xfrm>
          <a:off x="1479550" y="3810000"/>
          <a:ext cx="850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9" name="Equation" r:id="rId7" imgW="850680" imgH="431640" progId="Equation.DSMT4">
                  <p:embed/>
                </p:oleObj>
              </mc:Choice>
              <mc:Fallback>
                <p:oleObj name="Equation" r:id="rId7" imgW="85068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810000"/>
                        <a:ext cx="850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848880"/>
              </p:ext>
            </p:extLst>
          </p:nvPr>
        </p:nvGraphicFramePr>
        <p:xfrm>
          <a:off x="5413375" y="2795588"/>
          <a:ext cx="8667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0" name="Equation" r:id="rId9" imgW="520560" imgH="253800" progId="Equation.DSMT4">
                  <p:embed/>
                </p:oleObj>
              </mc:Choice>
              <mc:Fallback>
                <p:oleObj name="Equation" r:id="rId9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2795588"/>
                        <a:ext cx="8667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419842"/>
              </p:ext>
            </p:extLst>
          </p:nvPr>
        </p:nvGraphicFramePr>
        <p:xfrm>
          <a:off x="6400800" y="2815598"/>
          <a:ext cx="608184" cy="41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1" name="Equation" r:id="rId11" imgW="368280" imgH="253800" progId="Equation.DSMT4">
                  <p:embed/>
                </p:oleObj>
              </mc:Choice>
              <mc:Fallback>
                <p:oleObj name="Equation" r:id="rId11" imgW="36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15598"/>
                        <a:ext cx="608184" cy="41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81600" y="3581400"/>
            <a:ext cx="2824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Horizontal Asymptote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20894"/>
              </p:ext>
            </p:extLst>
          </p:nvPr>
        </p:nvGraphicFramePr>
        <p:xfrm>
          <a:off x="5381625" y="4022725"/>
          <a:ext cx="6127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2" name="Equation" r:id="rId13" imgW="368280" imgH="203040" progId="Equation.DSMT4">
                  <p:embed/>
                </p:oleObj>
              </mc:Choice>
              <mc:Fallback>
                <p:oleObj name="Equation" r:id="rId13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4022725"/>
                        <a:ext cx="61277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4" grpId="0" build="p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090"/>
            <a:ext cx="524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Apply Transformations to Sketch a Graph</a:t>
            </a:r>
          </a:p>
        </p:txBody>
      </p:sp>
      <p:sp>
        <p:nvSpPr>
          <p:cNvPr id="3" name="Rectangle 2"/>
          <p:cNvSpPr/>
          <p:nvPr/>
        </p:nvSpPr>
        <p:spPr>
          <a:xfrm>
            <a:off x="5203663" y="0"/>
            <a:ext cx="245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a(</a:t>
            </a:r>
            <a:r>
              <a:rPr lang="en-US" sz="2400" b="1" i="1" dirty="0" smtClean="0">
                <a:solidFill>
                  <a:srgbClr val="00B050"/>
                </a:solidFill>
              </a:rPr>
              <a:t>c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r>
              <a:rPr lang="en-US" sz="2400" b="1" i="1" baseline="30000" dirty="0" smtClean="0">
                <a:solidFill>
                  <a:srgbClr val="00B050"/>
                </a:solidFill>
              </a:rPr>
              <a:t>b(x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– </a:t>
            </a:r>
            <a:r>
              <a:rPr lang="en-US" sz="2400" b="1" i="1" baseline="30000" dirty="0" smtClean="0">
                <a:solidFill>
                  <a:srgbClr val="00B050"/>
                </a:solidFill>
              </a:rPr>
              <a:t>h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)</a:t>
            </a:r>
            <a:r>
              <a:rPr lang="en-US" sz="2400" b="1" dirty="0" smtClean="0">
                <a:solidFill>
                  <a:srgbClr val="00B050"/>
                </a:solidFill>
              </a:rPr>
              <a:t> + </a:t>
            </a:r>
            <a:r>
              <a:rPr lang="en-US" sz="2400" b="1" i="1" dirty="0" smtClean="0">
                <a:solidFill>
                  <a:srgbClr val="00B050"/>
                </a:solidFill>
              </a:rPr>
              <a:t>k</a:t>
            </a:r>
            <a:endParaRPr lang="en-US" sz="2400" i="1" dirty="0">
              <a:solidFill>
                <a:srgbClr val="00B050"/>
              </a:solidFill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685800"/>
          <a:ext cx="18954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63" name="Equation" r:id="rId5" imgW="1054080" imgH="228600" progId="Equation.DSMT4">
                  <p:embed/>
                </p:oleObj>
              </mc:Choice>
              <mc:Fallback>
                <p:oleObj name="Equation" r:id="rId5" imgW="10540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685800"/>
                        <a:ext cx="18954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3"/>
          <p:cNvGraphicFramePr>
            <a:graphicFrameLocks noChangeAspect="1"/>
          </p:cNvGraphicFramePr>
          <p:nvPr/>
        </p:nvGraphicFramePr>
        <p:xfrm>
          <a:off x="3570288" y="4191000"/>
          <a:ext cx="10953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64" name="Equation" r:id="rId7" imgW="609480" imgH="228600" progId="Equation.DSMT4">
                  <p:embed/>
                </p:oleObj>
              </mc:Choice>
              <mc:Fallback>
                <p:oleObj name="Equation" r:id="rId7" imgW="6094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4191000"/>
                        <a:ext cx="10953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5715000" y="685800"/>
            <a:ext cx="3352800" cy="3505200"/>
            <a:chOff x="5715000" y="914400"/>
            <a:chExt cx="3352800" cy="3505200"/>
          </a:xfrm>
        </p:grpSpPr>
        <p:graphicFrame>
          <p:nvGraphicFramePr>
            <p:cNvPr id="37891" name="Object 3"/>
            <p:cNvGraphicFramePr>
              <a:graphicFrameLocks noChangeAspect="1"/>
            </p:cNvGraphicFramePr>
            <p:nvPr/>
          </p:nvGraphicFramePr>
          <p:xfrm>
            <a:off x="5715000" y="914401"/>
            <a:ext cx="10953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65" name="Equation" r:id="rId9" imgW="609480" imgH="228600" progId="Equation.DSMT4">
                    <p:embed/>
                  </p:oleObj>
                </mc:Choice>
                <mc:Fallback>
                  <p:oleObj name="Equation" r:id="rId9" imgW="60948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914401"/>
                          <a:ext cx="1095375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4" name="Object 3"/>
            <p:cNvGraphicFramePr>
              <a:graphicFrameLocks noChangeAspect="1"/>
            </p:cNvGraphicFramePr>
            <p:nvPr/>
          </p:nvGraphicFramePr>
          <p:xfrm>
            <a:off x="7096125" y="914401"/>
            <a:ext cx="18954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66" name="Equation" r:id="rId11" imgW="1054080" imgH="228600" progId="Equation.DSMT4">
                    <p:embed/>
                  </p:oleObj>
                </mc:Choice>
                <mc:Fallback>
                  <p:oleObj name="Equation" r:id="rId11" imgW="1054080" imgH="2286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6125" y="914401"/>
                          <a:ext cx="1895475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5715000" y="1295400"/>
              <a:ext cx="3352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34200" y="914400"/>
              <a:ext cx="0" cy="3505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715000" y="914400"/>
              <a:ext cx="3276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867400" y="1143000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(0, 1)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1733490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(1, 3)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7400" y="2419290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(2, 9)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3105090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(3, 27)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67400" y="3733800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(4, 81)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96217" y="1143000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(0, 6)</a:t>
            </a: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344265" y="1600200"/>
          <a:ext cx="762000" cy="631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67" name="Equation" r:id="rId13" imgW="520560" imgH="431640" progId="Equation.DSMT4">
                  <p:embed/>
                </p:oleObj>
              </mc:Choice>
              <mc:Fallback>
                <p:oleObj name="Equation" r:id="rId13" imgW="52056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265" y="1600200"/>
                        <a:ext cx="762000" cy="631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7362237" y="2339975"/>
          <a:ext cx="7810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68" name="Equation" r:id="rId15" imgW="533160" imgH="431640" progId="Equation.DSMT4">
                  <p:embed/>
                </p:oleObj>
              </mc:Choice>
              <mc:Fallback>
                <p:oleObj name="Equation" r:id="rId15" imgW="53316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237" y="2339975"/>
                        <a:ext cx="7810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7372546" y="3025775"/>
          <a:ext cx="7810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69" name="Equation" r:id="rId17" imgW="533160" imgH="431640" progId="Equation.DSMT4">
                  <p:embed/>
                </p:oleObj>
              </mc:Choice>
              <mc:Fallback>
                <p:oleObj name="Equation" r:id="rId17" imgW="53316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546" y="3025775"/>
                        <a:ext cx="7810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7418388" y="3787775"/>
          <a:ext cx="7254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70" name="Equation" r:id="rId19" imgW="495000" imgH="253800" progId="Equation.DSMT4">
                  <p:embed/>
                </p:oleObj>
              </mc:Choice>
              <mc:Fallback>
                <p:oleObj name="Equation" r:id="rId19" imgW="49500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3787775"/>
                        <a:ext cx="7254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3649" y="1143000"/>
            <a:ext cx="142015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" name="Group 43"/>
          <p:cNvGrpSpPr/>
          <p:nvPr/>
        </p:nvGrpSpPr>
        <p:grpSpPr>
          <a:xfrm>
            <a:off x="5562600" y="4419600"/>
            <a:ext cx="2941831" cy="615142"/>
            <a:chOff x="5562600" y="4419600"/>
            <a:chExt cx="2941831" cy="615142"/>
          </a:xfrm>
        </p:grpSpPr>
        <p:sp>
          <p:nvSpPr>
            <p:cNvPr id="37" name="TextBox 36"/>
            <p:cNvSpPr txBox="1"/>
            <p:nvPr/>
          </p:nvSpPr>
          <p:spPr>
            <a:xfrm>
              <a:off x="5562600" y="4419600"/>
              <a:ext cx="2941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Domain remains the same:</a:t>
              </a:r>
            </a:p>
          </p:txBody>
        </p:sp>
        <p:graphicFrame>
          <p:nvGraphicFramePr>
            <p:cNvPr id="37901" name="Object 13"/>
            <p:cNvGraphicFramePr>
              <a:graphicFrameLocks noChangeAspect="1"/>
            </p:cNvGraphicFramePr>
            <p:nvPr/>
          </p:nvGraphicFramePr>
          <p:xfrm>
            <a:off x="5638800" y="4724400"/>
            <a:ext cx="1066800" cy="310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71" name="Equation" r:id="rId22" imgW="698400" imgH="203040" progId="Equation.DSMT4">
                    <p:embed/>
                  </p:oleObj>
                </mc:Choice>
                <mc:Fallback>
                  <p:oleObj name="Equation" r:id="rId22" imgW="698400" imgH="20304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4724400"/>
                          <a:ext cx="1066800" cy="310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42"/>
          <p:cNvGrpSpPr/>
          <p:nvPr/>
        </p:nvGrpSpPr>
        <p:grpSpPr>
          <a:xfrm>
            <a:off x="5562600" y="5023658"/>
            <a:ext cx="3485562" cy="369332"/>
            <a:chOff x="5562600" y="5023658"/>
            <a:chExt cx="3485562" cy="369332"/>
          </a:xfrm>
        </p:grpSpPr>
        <p:sp>
          <p:nvSpPr>
            <p:cNvPr id="39" name="TextBox 38"/>
            <p:cNvSpPr txBox="1"/>
            <p:nvPr/>
          </p:nvSpPr>
          <p:spPr>
            <a:xfrm>
              <a:off x="5562600" y="5023658"/>
              <a:ext cx="1928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Range becomes:</a:t>
              </a:r>
            </a:p>
          </p:txBody>
        </p:sp>
        <p:graphicFrame>
          <p:nvGraphicFramePr>
            <p:cNvPr id="40" name="Object 13"/>
            <p:cNvGraphicFramePr>
              <a:graphicFrameLocks noChangeAspect="1"/>
            </p:cNvGraphicFramePr>
            <p:nvPr/>
          </p:nvGraphicFramePr>
          <p:xfrm>
            <a:off x="7360650" y="5072357"/>
            <a:ext cx="1687512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72" name="Equation" r:id="rId24" imgW="1104840" imgH="203040" progId="Equation.DSMT4">
                    <p:embed/>
                  </p:oleObj>
                </mc:Choice>
                <mc:Fallback>
                  <p:oleObj name="Equation" r:id="rId24" imgW="1104840" imgH="20304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0650" y="5072357"/>
                          <a:ext cx="1687512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TextBox 40"/>
          <p:cNvSpPr txBox="1"/>
          <p:nvPr/>
        </p:nvSpPr>
        <p:spPr>
          <a:xfrm>
            <a:off x="5562600" y="5421868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Equation of the horizontal asymptote is y = 4.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62600" y="60592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-intercepts.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 is 6.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7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1250</Words>
  <Application>Microsoft Office PowerPoint</Application>
  <PresentationFormat>On-screen Show (4:3)</PresentationFormat>
  <Paragraphs>231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Vertical Translation</vt:lpstr>
      <vt:lpstr>Horizontal Translation</vt:lpstr>
      <vt:lpstr>PowerPoint Presentation</vt:lpstr>
      <vt:lpstr>PowerPoint Presentation</vt:lpstr>
      <vt:lpstr>PowerPoint Presentation</vt:lpstr>
      <vt:lpstr>Transformations Involving Exponential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Kennedy</dc:creator>
  <cp:lastModifiedBy>Perry Kulmatyski</cp:lastModifiedBy>
  <cp:revision>87</cp:revision>
  <dcterms:created xsi:type="dcterms:W3CDTF">2012-10-29T17:15:36Z</dcterms:created>
  <dcterms:modified xsi:type="dcterms:W3CDTF">2013-12-06T17:44:20Z</dcterms:modified>
</cp:coreProperties>
</file>